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455ad7cb6c_2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455ad7cb6c_2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46ac4decd7_4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46ac4decd7_4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46ac4decd7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46ac4decd7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g46ac4decd7_4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46ac4decd7_4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g46ac4decd7_4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46ac4decd7_4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Google Shape;276;g46ac4decd7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46ac4decd7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 the menu screen, you can either select START A NEW CANVAS or UPLOAD ARTWORK to create a new project. UPLOAD ARTWORK then takes you to your camera roll. You then adjust the settings on ArtBot. Then you create your art while ArtBot interrupts until you run out of time. Then you name your artwork. You are asked if you want to give feedback and if you select yes then you talk with the chat bot. If you select no, ArtBot says that’s ok and you can always check in from the menu!</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g46ac4decd7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46ac4decd7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 the menu screen, select the bottom right button. You can then scroll through your gallery and click on an image for more information.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Google Shape;313;g46ac4decd7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46ac4decd7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 the menu screen, select the bottom left button. This will take you to your profile. You can use the top buttons to switch visualizations and then click on a day to view the artwork.</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 name="Shape 328"/>
        <p:cNvGrpSpPr/>
        <p:nvPr/>
      </p:nvGrpSpPr>
      <p:grpSpPr>
        <a:xfrm>
          <a:off x="0" y="0"/>
          <a:ext cx="0" cy="0"/>
          <a:chOff x="0" y="0"/>
          <a:chExt cx="0" cy="0"/>
        </a:xfrm>
      </p:grpSpPr>
      <p:sp>
        <p:nvSpPr>
          <p:cNvPr id="329" name="Google Shape;329;g455ad7cb6c_2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455ad7cb6c_2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g455ad7cb6c_2_4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455ad7cb6c_2_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 name="Shape 353"/>
        <p:cNvGrpSpPr/>
        <p:nvPr/>
      </p:nvGrpSpPr>
      <p:grpSpPr>
        <a:xfrm>
          <a:off x="0" y="0"/>
          <a:ext cx="0" cy="0"/>
          <a:chOff x="0" y="0"/>
          <a:chExt cx="0" cy="0"/>
        </a:xfrm>
      </p:grpSpPr>
      <p:sp>
        <p:nvSpPr>
          <p:cNvPr id="354" name="Google Shape;354;g455ad7cb6c_2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455ad7cb6c_2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g455ad7cb6c_2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455ad7cb6c_2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Google Shape;368;g46ac4decd7_5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46ac4decd7_5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1" name="Shape 381"/>
        <p:cNvGrpSpPr/>
        <p:nvPr/>
      </p:nvGrpSpPr>
      <p:grpSpPr>
        <a:xfrm>
          <a:off x="0" y="0"/>
          <a:ext cx="0" cy="0"/>
          <a:chOff x="0" y="0"/>
          <a:chExt cx="0" cy="0"/>
        </a:xfrm>
      </p:grpSpPr>
      <p:sp>
        <p:nvSpPr>
          <p:cNvPr id="382" name="Google Shape;382;g455ad7cb6c_2_4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455ad7cb6c_2_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1" name="Shape 401"/>
        <p:cNvGrpSpPr/>
        <p:nvPr/>
      </p:nvGrpSpPr>
      <p:grpSpPr>
        <a:xfrm>
          <a:off x="0" y="0"/>
          <a:ext cx="0" cy="0"/>
          <a:chOff x="0" y="0"/>
          <a:chExt cx="0" cy="0"/>
        </a:xfrm>
      </p:grpSpPr>
      <p:sp>
        <p:nvSpPr>
          <p:cNvPr id="402" name="Google Shape;402;g46ac4decd7_4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46ac4decd7_4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455ad7cb6c_2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455ad7cb6c_2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455ad7cb6c_2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455ad7cb6c_2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g455ad7cb6c_2_4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455ad7cb6c_2_4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455ad7cb6c_2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455ad7cb6c_2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 the menu screen, you can either select START A NEW CANVAS or UPLOAD ARTWORK to create a new project. UPLOAD ARTWORK then takes you to your camera roll.</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455ad7cb6c_2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455ad7cb6c_2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can customize how ArtBot will work, then you create with ArtBot, and finally you can opt-in to give ArtBot feedback. While this task has the most screens, it is what the app is centered around and thus it is our simple task.</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g455ad7cb6c_2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455ad7cb6c_2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 the main page, you can press the bottom right button to view your gallery. Clicking on an image will enlarge it for more information. This is our medium task.</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455ad7cb6c_2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455ad7cb6c_2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left button on the main page is your profile, here you have two data visualization formats and if you select a date you can view the art you created with more info. This is our more complex task.</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40.png"/><Relationship Id="rId4" Type="http://schemas.openxmlformats.org/officeDocument/2006/relationships/image" Target="../media/image4.jpg"/><Relationship Id="rId5"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12.jpg"/><Relationship Id="rId5"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12.jpg"/></Relationships>
</file>

<file path=ppt/slides/_rels/slide14.xml.rels><?xml version="1.0" encoding="UTF-8" standalone="yes"?><Relationships xmlns="http://schemas.openxmlformats.org/package/2006/relationships"><Relationship Id="rId11" Type="http://schemas.openxmlformats.org/officeDocument/2006/relationships/image" Target="../media/image37.png"/><Relationship Id="rId10" Type="http://schemas.openxmlformats.org/officeDocument/2006/relationships/image" Target="../media/image36.png"/><Relationship Id="rId13" Type="http://schemas.openxmlformats.org/officeDocument/2006/relationships/image" Target="../media/image6.png"/><Relationship Id="rId12" Type="http://schemas.openxmlformats.org/officeDocument/2006/relationships/image" Target="../media/image35.png"/><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34.png"/><Relationship Id="rId5" Type="http://schemas.openxmlformats.org/officeDocument/2006/relationships/image" Target="../media/image29.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31.png"/><Relationship Id="rId6"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24.png"/><Relationship Id="rId6" Type="http://schemas.openxmlformats.org/officeDocument/2006/relationships/image" Target="../media/image11.png"/><Relationship Id="rId7"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16.png"/><Relationship Id="rId6"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19.png"/><Relationship Id="rId5" Type="http://schemas.openxmlformats.org/officeDocument/2006/relationships/image" Target="../media/image18.png"/><Relationship Id="rId6"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21.png"/><Relationship Id="rId5" Type="http://schemas.openxmlformats.org/officeDocument/2006/relationships/image" Target="../media/image23.png"/><Relationship Id="rId6" Type="http://schemas.openxmlformats.org/officeDocument/2006/relationships/image" Target="../media/image22.png"/><Relationship Id="rId7" Type="http://schemas.openxmlformats.org/officeDocument/2006/relationships/image" Target="../media/image26.png"/><Relationship Id="rId8"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8.jpg"/><Relationship Id="rId4" Type="http://schemas.openxmlformats.org/officeDocument/2006/relationships/image" Target="../media/image38.jpg"/><Relationship Id="rId5" Type="http://schemas.openxmlformats.org/officeDocument/2006/relationships/image" Target="../media/image27.jpg"/><Relationship Id="rId6"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31.png"/><Relationship Id="rId7"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29.png"/><Relationship Id="rId6"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30.png"/><Relationship Id="rId6"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31.png"/><Relationship Id="rId5"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33.png"/><Relationship Id="rId4" Type="http://schemas.openxmlformats.org/officeDocument/2006/relationships/image" Target="../media/image1.png"/><Relationship Id="rId5" Type="http://schemas.openxmlformats.org/officeDocument/2006/relationships/image" Target="../media/image24.png"/><Relationship Id="rId6"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pic>
        <p:nvPicPr>
          <p:cNvPr id="99" name="Google Shape;99;p25"/>
          <p:cNvPicPr preferRelativeResize="0"/>
          <p:nvPr/>
        </p:nvPicPr>
        <p:blipFill>
          <a:blip r:embed="rId3">
            <a:alphaModFix/>
          </a:blip>
          <a:stretch>
            <a:fillRect/>
          </a:stretch>
        </p:blipFill>
        <p:spPr>
          <a:xfrm>
            <a:off x="-12" y="0"/>
            <a:ext cx="2815024" cy="5143500"/>
          </a:xfrm>
          <a:prstGeom prst="rect">
            <a:avLst/>
          </a:prstGeom>
          <a:noFill/>
          <a:ln>
            <a:noFill/>
          </a:ln>
        </p:spPr>
      </p:pic>
      <p:grpSp>
        <p:nvGrpSpPr>
          <p:cNvPr id="100" name="Google Shape;100;p25"/>
          <p:cNvGrpSpPr/>
          <p:nvPr/>
        </p:nvGrpSpPr>
        <p:grpSpPr>
          <a:xfrm>
            <a:off x="4480175" y="575400"/>
            <a:ext cx="694194" cy="694194"/>
            <a:chOff x="7636913" y="3594963"/>
            <a:chExt cx="1309800" cy="1309800"/>
          </a:xfrm>
        </p:grpSpPr>
        <p:sp>
          <p:nvSpPr>
            <p:cNvPr id="101" name="Google Shape;101;p25"/>
            <p:cNvSpPr/>
            <p:nvPr/>
          </p:nvSpPr>
          <p:spPr>
            <a:xfrm>
              <a:off x="7636913" y="3594963"/>
              <a:ext cx="1309800" cy="13098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2" name="Google Shape;102;p25"/>
            <p:cNvPicPr preferRelativeResize="0"/>
            <p:nvPr/>
          </p:nvPicPr>
          <p:blipFill>
            <a:blip r:embed="rId4">
              <a:alphaModFix/>
            </a:blip>
            <a:stretch>
              <a:fillRect/>
            </a:stretch>
          </p:blipFill>
          <p:spPr>
            <a:xfrm rot="-932171">
              <a:off x="7862212" y="3820273"/>
              <a:ext cx="859223" cy="859201"/>
            </a:xfrm>
            <a:prstGeom prst="rect">
              <a:avLst/>
            </a:prstGeom>
            <a:noFill/>
            <a:ln>
              <a:noFill/>
            </a:ln>
          </p:spPr>
        </p:pic>
      </p:grpSp>
      <p:cxnSp>
        <p:nvCxnSpPr>
          <p:cNvPr id="103" name="Google Shape;103;p25"/>
          <p:cNvCxnSpPr/>
          <p:nvPr/>
        </p:nvCxnSpPr>
        <p:spPr>
          <a:xfrm>
            <a:off x="6667500" y="2724912"/>
            <a:ext cx="2610000" cy="4500"/>
          </a:xfrm>
          <a:prstGeom prst="straightConnector1">
            <a:avLst/>
          </a:prstGeom>
          <a:noFill/>
          <a:ln cap="flat" cmpd="sng" w="38100">
            <a:solidFill>
              <a:schemeClr val="dk2"/>
            </a:solidFill>
            <a:prstDash val="dot"/>
            <a:round/>
            <a:headEnd len="med" w="med" type="none"/>
            <a:tailEnd len="med" w="med" type="none"/>
          </a:ln>
        </p:spPr>
      </p:cxnSp>
      <p:sp>
        <p:nvSpPr>
          <p:cNvPr id="104" name="Google Shape;104;p25"/>
          <p:cNvSpPr txBox="1"/>
          <p:nvPr/>
        </p:nvSpPr>
        <p:spPr>
          <a:xfrm>
            <a:off x="1232225" y="1269600"/>
            <a:ext cx="7190100" cy="329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Proxima Nova"/>
                <a:ea typeface="Proxima Nova"/>
                <a:cs typeface="Proxima Nova"/>
                <a:sym typeface="Proxima Nova"/>
              </a:rPr>
              <a:t>Artbot</a:t>
            </a:r>
            <a:endParaRPr sz="2400">
              <a:latin typeface="Proxima Nova"/>
              <a:ea typeface="Proxima Nova"/>
              <a:cs typeface="Proxima Nova"/>
              <a:sym typeface="Proxima Nova"/>
            </a:endParaRPr>
          </a:p>
          <a:p>
            <a:pPr indent="0" lvl="0" marL="0" rtl="0" algn="ctr">
              <a:spcBef>
                <a:spcPts val="0"/>
              </a:spcBef>
              <a:spcAft>
                <a:spcPts val="0"/>
              </a:spcAft>
              <a:buNone/>
            </a:pPr>
            <a:r>
              <a:rPr b="1" lang="en" sz="6000">
                <a:latin typeface="EB Garamond"/>
                <a:ea typeface="EB Garamond"/>
                <a:cs typeface="EB Garamond"/>
                <a:sym typeface="EB Garamond"/>
              </a:rPr>
              <a:t>Medium</a:t>
            </a:r>
            <a:r>
              <a:rPr b="1" lang="en" sz="6000">
                <a:latin typeface="EB Garamond"/>
                <a:ea typeface="EB Garamond"/>
                <a:cs typeface="EB Garamond"/>
                <a:sym typeface="EB Garamond"/>
              </a:rPr>
              <a:t>-Fi </a:t>
            </a:r>
            <a:endParaRPr b="1" sz="6000">
              <a:latin typeface="EB Garamond"/>
              <a:ea typeface="EB Garamond"/>
              <a:cs typeface="EB Garamond"/>
              <a:sym typeface="EB Garamond"/>
            </a:endParaRPr>
          </a:p>
          <a:p>
            <a:pPr indent="0" lvl="0" marL="0" rtl="0" algn="ctr">
              <a:spcBef>
                <a:spcPts val="0"/>
              </a:spcBef>
              <a:spcAft>
                <a:spcPts val="0"/>
              </a:spcAft>
              <a:buNone/>
            </a:pPr>
            <a:r>
              <a:rPr b="1" lang="en" sz="6000">
                <a:latin typeface="EB Garamond"/>
                <a:ea typeface="EB Garamond"/>
                <a:cs typeface="EB Garamond"/>
                <a:sym typeface="EB Garamond"/>
              </a:rPr>
              <a:t>Prototype</a:t>
            </a:r>
            <a:endParaRPr b="1" sz="6000">
              <a:latin typeface="EB Garamond"/>
              <a:ea typeface="EB Garamond"/>
              <a:cs typeface="EB Garamond"/>
              <a:sym typeface="EB Garamond"/>
            </a:endParaRPr>
          </a:p>
          <a:p>
            <a:pPr indent="0" lvl="0" marL="0" rtl="0" algn="ctr">
              <a:spcBef>
                <a:spcPts val="0"/>
              </a:spcBef>
              <a:spcAft>
                <a:spcPts val="0"/>
              </a:spcAft>
              <a:buNone/>
            </a:pPr>
            <a:r>
              <a:rPr b="1" lang="en" sz="3600">
                <a:latin typeface="Proxima Nova"/>
                <a:ea typeface="Proxima Nova"/>
                <a:cs typeface="Proxima Nova"/>
                <a:sym typeface="Proxima Nova"/>
              </a:rPr>
              <a:t>–</a:t>
            </a:r>
            <a:endParaRPr b="1" sz="3600">
              <a:latin typeface="Proxima Nova"/>
              <a:ea typeface="Proxima Nova"/>
              <a:cs typeface="Proxima Nova"/>
              <a:sym typeface="Proxima Nova"/>
            </a:endParaRPr>
          </a:p>
          <a:p>
            <a:pPr indent="0" lvl="0" marL="0" rtl="0" algn="ctr">
              <a:spcBef>
                <a:spcPts val="0"/>
              </a:spcBef>
              <a:spcAft>
                <a:spcPts val="0"/>
              </a:spcAft>
              <a:buNone/>
            </a:pPr>
            <a:r>
              <a:rPr lang="en" sz="2400">
                <a:latin typeface="Proxima Nova"/>
                <a:ea typeface="Proxima Nova"/>
                <a:cs typeface="Proxima Nova"/>
                <a:sym typeface="Proxima Nova"/>
              </a:rPr>
              <a:t>Team Articulate</a:t>
            </a:r>
            <a:endParaRPr>
              <a:latin typeface="Proxima Nova"/>
              <a:ea typeface="Proxima Nova"/>
              <a:cs typeface="Proxima Nova"/>
              <a:sym typeface="Proxima Nov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18" name="Shape 218"/>
        <p:cNvGrpSpPr/>
        <p:nvPr/>
      </p:nvGrpSpPr>
      <p:grpSpPr>
        <a:xfrm>
          <a:off x="0" y="0"/>
          <a:ext cx="0" cy="0"/>
          <a:chOff x="0" y="0"/>
          <a:chExt cx="0" cy="0"/>
        </a:xfrm>
      </p:grpSpPr>
      <p:sp>
        <p:nvSpPr>
          <p:cNvPr id="219" name="Google Shape;219;p34"/>
          <p:cNvSpPr txBox="1"/>
          <p:nvPr>
            <p:ph type="ctrTitle"/>
          </p:nvPr>
        </p:nvSpPr>
        <p:spPr>
          <a:xfrm>
            <a:off x="840375" y="432010"/>
            <a:ext cx="3470400" cy="744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4000">
                <a:solidFill>
                  <a:srgbClr val="FFFFFF"/>
                </a:solidFill>
                <a:latin typeface="EB Garamond"/>
                <a:ea typeface="EB Garamond"/>
                <a:cs typeface="EB Garamond"/>
                <a:sym typeface="EB Garamond"/>
              </a:rPr>
              <a:t>UI Changes</a:t>
            </a:r>
            <a:endParaRPr sz="4000">
              <a:solidFill>
                <a:srgbClr val="FFFFFF"/>
              </a:solidFill>
            </a:endParaRPr>
          </a:p>
        </p:txBody>
      </p:sp>
      <p:sp>
        <p:nvSpPr>
          <p:cNvPr id="220" name="Google Shape;220;p34"/>
          <p:cNvSpPr txBox="1"/>
          <p:nvPr/>
        </p:nvSpPr>
        <p:spPr>
          <a:xfrm>
            <a:off x="561850" y="945300"/>
            <a:ext cx="4890000" cy="371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000">
              <a:solidFill>
                <a:srgbClr val="FFFFFF"/>
              </a:solidFill>
              <a:latin typeface="Proxima Nova"/>
              <a:ea typeface="Proxima Nova"/>
              <a:cs typeface="Proxima Nova"/>
              <a:sym typeface="Proxima Nova"/>
            </a:endParaRPr>
          </a:p>
          <a:p>
            <a:pPr indent="0" lvl="0" marL="0" rtl="0" algn="l">
              <a:spcBef>
                <a:spcPts val="0"/>
              </a:spcBef>
              <a:spcAft>
                <a:spcPts val="0"/>
              </a:spcAft>
              <a:buNone/>
            </a:pPr>
            <a:r>
              <a:t/>
            </a:r>
            <a:endParaRPr b="1" sz="2200">
              <a:solidFill>
                <a:srgbClr val="FFFFFF"/>
              </a:solidFill>
              <a:highlight>
                <a:srgbClr val="FFFF00"/>
              </a:highlight>
              <a:latin typeface="EB Garamond"/>
              <a:ea typeface="EB Garamond"/>
              <a:cs typeface="EB Garamond"/>
              <a:sym typeface="EB Garamond"/>
            </a:endParaRPr>
          </a:p>
          <a:p>
            <a:pPr indent="-355600" lvl="0" marL="457200" rtl="0" algn="l">
              <a:spcBef>
                <a:spcPts val="1000"/>
              </a:spcBef>
              <a:spcAft>
                <a:spcPts val="0"/>
              </a:spcAft>
              <a:buClr>
                <a:srgbClr val="FFFFFF"/>
              </a:buClr>
              <a:buSzPts val="2000"/>
              <a:buFont typeface="Proxima Nova"/>
              <a:buChar char="●"/>
            </a:pPr>
            <a:r>
              <a:rPr b="1" lang="en" sz="2200">
                <a:highlight>
                  <a:srgbClr val="FFFF00"/>
                </a:highlight>
                <a:latin typeface="EB Garamond"/>
                <a:ea typeface="EB Garamond"/>
                <a:cs typeface="EB Garamond"/>
                <a:sym typeface="EB Garamond"/>
              </a:rPr>
              <a:t>Changed Feedback form to Chatbot &amp; Separated Chatbot as own Task</a:t>
            </a:r>
            <a:endParaRPr b="1" sz="2200">
              <a:highlight>
                <a:srgbClr val="FFFF00"/>
              </a:highlight>
              <a:latin typeface="EB Garamond"/>
              <a:ea typeface="EB Garamond"/>
              <a:cs typeface="EB Garamond"/>
              <a:sym typeface="EB Garamond"/>
            </a:endParaRPr>
          </a:p>
          <a:p>
            <a:pPr indent="-355600" lvl="0" marL="457200" rtl="0" algn="l">
              <a:spcBef>
                <a:spcPts val="1000"/>
              </a:spcBef>
              <a:spcAft>
                <a:spcPts val="0"/>
              </a:spcAft>
              <a:buClr>
                <a:srgbClr val="FFFFFF"/>
              </a:buClr>
              <a:buSzPts val="2000"/>
              <a:buFont typeface="Proxima Nova"/>
              <a:buChar char="●"/>
            </a:pPr>
            <a:r>
              <a:rPr lang="en" sz="2000">
                <a:solidFill>
                  <a:schemeClr val="lt1"/>
                </a:solidFill>
                <a:latin typeface="Proxima Nova"/>
                <a:ea typeface="Proxima Nova"/>
                <a:cs typeface="Proxima Nova"/>
                <a:sym typeface="Proxima Nova"/>
              </a:rPr>
              <a:t>Added a </a:t>
            </a:r>
            <a:r>
              <a:rPr b="1" lang="en" sz="2200">
                <a:highlight>
                  <a:srgbClr val="FFFF00"/>
                </a:highlight>
                <a:latin typeface="EB Garamond"/>
                <a:ea typeface="EB Garamond"/>
                <a:cs typeface="EB Garamond"/>
                <a:sym typeface="EB Garamond"/>
              </a:rPr>
              <a:t>Navigational Toolbar</a:t>
            </a:r>
            <a:r>
              <a:rPr lang="en" sz="2200">
                <a:latin typeface="EB Garamond"/>
                <a:ea typeface="EB Garamond"/>
                <a:cs typeface="EB Garamond"/>
                <a:sym typeface="EB Garamond"/>
              </a:rPr>
              <a:t>.</a:t>
            </a:r>
            <a:r>
              <a:rPr lang="en" sz="2000">
                <a:solidFill>
                  <a:srgbClr val="FFFFFF"/>
                </a:solidFill>
                <a:latin typeface="Proxima Nova"/>
                <a:ea typeface="Proxima Nova"/>
                <a:cs typeface="Proxima Nova"/>
                <a:sym typeface="Proxima Nova"/>
              </a:rPr>
              <a:t>to assist with switching to and from screens.</a:t>
            </a:r>
            <a:endParaRPr sz="2000">
              <a:solidFill>
                <a:srgbClr val="FFFFFF"/>
              </a:solidFill>
              <a:latin typeface="Proxima Nova"/>
              <a:ea typeface="Proxima Nova"/>
              <a:cs typeface="Proxima Nova"/>
              <a:sym typeface="Proxima Nova"/>
            </a:endParaRPr>
          </a:p>
          <a:p>
            <a:pPr indent="-355600" lvl="0" marL="457200" rtl="0" algn="l">
              <a:spcBef>
                <a:spcPts val="1000"/>
              </a:spcBef>
              <a:spcAft>
                <a:spcPts val="0"/>
              </a:spcAft>
              <a:buClr>
                <a:srgbClr val="FFFFFF"/>
              </a:buClr>
              <a:buSzPts val="2000"/>
              <a:buFont typeface="Proxima Nova"/>
              <a:buChar char="●"/>
            </a:pPr>
            <a:r>
              <a:rPr b="1" lang="en" sz="2200">
                <a:solidFill>
                  <a:schemeClr val="dk1"/>
                </a:solidFill>
                <a:highlight>
                  <a:srgbClr val="FFFF00"/>
                </a:highlight>
                <a:latin typeface="EB Garamond"/>
                <a:ea typeface="EB Garamond"/>
                <a:cs typeface="EB Garamond"/>
                <a:sym typeface="EB Garamond"/>
              </a:rPr>
              <a:t>Settings now more intuitive</a:t>
            </a:r>
            <a:endParaRPr sz="2200">
              <a:solidFill>
                <a:srgbClr val="FFFFFF"/>
              </a:solidFill>
              <a:latin typeface="EB Garamond"/>
              <a:ea typeface="EB Garamond"/>
              <a:cs typeface="EB Garamond"/>
              <a:sym typeface="EB Garamond"/>
            </a:endParaRPr>
          </a:p>
          <a:p>
            <a:pPr indent="0" lvl="0" marL="0" rtl="0" algn="l">
              <a:spcBef>
                <a:spcPts val="1000"/>
              </a:spcBef>
              <a:spcAft>
                <a:spcPts val="1000"/>
              </a:spcAft>
              <a:buClr>
                <a:schemeClr val="dk1"/>
              </a:buClr>
              <a:buSzPts val="1100"/>
              <a:buFont typeface="Arial"/>
              <a:buNone/>
            </a:pPr>
            <a:r>
              <a:t/>
            </a:r>
            <a:endParaRPr sz="2000">
              <a:solidFill>
                <a:srgbClr val="FFFFFF"/>
              </a:solidFill>
              <a:latin typeface="Proxima Nova"/>
              <a:ea typeface="Proxima Nova"/>
              <a:cs typeface="Proxima Nova"/>
              <a:sym typeface="Proxima Nova"/>
            </a:endParaRPr>
          </a:p>
        </p:txBody>
      </p:sp>
      <p:pic>
        <p:nvPicPr>
          <p:cNvPr id="221" name="Google Shape;221;p34"/>
          <p:cNvPicPr preferRelativeResize="0"/>
          <p:nvPr/>
        </p:nvPicPr>
        <p:blipFill>
          <a:blip r:embed="rId3">
            <a:alphaModFix/>
          </a:blip>
          <a:stretch>
            <a:fillRect/>
          </a:stretch>
        </p:blipFill>
        <p:spPr>
          <a:xfrm>
            <a:off x="5970925" y="-1"/>
            <a:ext cx="3470403" cy="2602817"/>
          </a:xfrm>
          <a:prstGeom prst="rect">
            <a:avLst/>
          </a:prstGeom>
          <a:noFill/>
          <a:ln>
            <a:noFill/>
          </a:ln>
        </p:spPr>
      </p:pic>
      <p:pic>
        <p:nvPicPr>
          <p:cNvPr id="222" name="Google Shape;222;p34"/>
          <p:cNvPicPr preferRelativeResize="0"/>
          <p:nvPr/>
        </p:nvPicPr>
        <p:blipFill rotWithShape="1">
          <a:blip r:embed="rId4">
            <a:alphaModFix/>
          </a:blip>
          <a:srcRect b="32618" l="61606" r="2981" t="34626"/>
          <a:stretch/>
        </p:blipFill>
        <p:spPr>
          <a:xfrm>
            <a:off x="6010037" y="2848775"/>
            <a:ext cx="3392200" cy="3059050"/>
          </a:xfrm>
          <a:prstGeom prst="rect">
            <a:avLst/>
          </a:prstGeom>
          <a:noFill/>
          <a:ln>
            <a:noFill/>
          </a:ln>
        </p:spPr>
      </p:pic>
      <p:grpSp>
        <p:nvGrpSpPr>
          <p:cNvPr id="223" name="Google Shape;223;p34"/>
          <p:cNvGrpSpPr/>
          <p:nvPr/>
        </p:nvGrpSpPr>
        <p:grpSpPr>
          <a:xfrm>
            <a:off x="457200" y="457200"/>
            <a:ext cx="694194" cy="694194"/>
            <a:chOff x="7636913" y="3594963"/>
            <a:chExt cx="1309800" cy="1309800"/>
          </a:xfrm>
        </p:grpSpPr>
        <p:sp>
          <p:nvSpPr>
            <p:cNvPr id="224" name="Google Shape;224;p34"/>
            <p:cNvSpPr/>
            <p:nvPr/>
          </p:nvSpPr>
          <p:spPr>
            <a:xfrm>
              <a:off x="7636913" y="3594963"/>
              <a:ext cx="1309800" cy="13098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5" name="Google Shape;225;p34"/>
            <p:cNvPicPr preferRelativeResize="0"/>
            <p:nvPr/>
          </p:nvPicPr>
          <p:blipFill>
            <a:blip r:embed="rId5">
              <a:alphaModFix/>
            </a:blip>
            <a:stretch>
              <a:fillRect/>
            </a:stretch>
          </p:blipFill>
          <p:spPr>
            <a:xfrm rot="-932171">
              <a:off x="7862212" y="3820273"/>
              <a:ext cx="859223" cy="859201"/>
            </a:xfrm>
            <a:prstGeom prst="rect">
              <a:avLst/>
            </a:prstGeom>
            <a:noFill/>
            <a:ln>
              <a:noFill/>
            </a:ln>
          </p:spPr>
        </p:pic>
      </p:grpSp>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20">
                                            <p:txEl>
                                              <p:pRg end="0" st="0"/>
                                            </p:txEl>
                                          </p:spTgt>
                                        </p:tgtEl>
                                        <p:attrNameLst>
                                          <p:attrName>style.visibility</p:attrName>
                                        </p:attrNameLst>
                                      </p:cBhvr>
                                      <p:to>
                                        <p:strVal val="visible"/>
                                      </p:to>
                                    </p:set>
                                    <p:animEffect filter="fade" transition="in">
                                      <p:cBhvr>
                                        <p:cTn dur="300"/>
                                        <p:tgtEl>
                                          <p:spTgt spid="220">
                                            <p:txEl>
                                              <p:pRg end="0" st="0"/>
                                            </p:txEl>
                                          </p:spTgt>
                                        </p:tgtEl>
                                      </p:cBhvr>
                                    </p:animEffect>
                                  </p:childTnLst>
                                </p:cTn>
                              </p:par>
                            </p:childTnLst>
                          </p:cTn>
                        </p:par>
                        <p:par>
                          <p:cTn fill="hold">
                            <p:stCondLst>
                              <p:cond delay="300"/>
                            </p:stCondLst>
                            <p:childTnLst>
                              <p:par>
                                <p:cTn fill="hold" nodeType="afterEffect" presetClass="entr" presetID="10" presetSubtype="0">
                                  <p:stCondLst>
                                    <p:cond delay="0"/>
                                  </p:stCondLst>
                                  <p:childTnLst>
                                    <p:set>
                                      <p:cBhvr>
                                        <p:cTn dur="1" fill="hold">
                                          <p:stCondLst>
                                            <p:cond delay="0"/>
                                          </p:stCondLst>
                                        </p:cTn>
                                        <p:tgtEl>
                                          <p:spTgt spid="220">
                                            <p:txEl>
                                              <p:pRg end="1" st="1"/>
                                            </p:txEl>
                                          </p:spTgt>
                                        </p:tgtEl>
                                        <p:attrNameLst>
                                          <p:attrName>style.visibility</p:attrName>
                                        </p:attrNameLst>
                                      </p:cBhvr>
                                      <p:to>
                                        <p:strVal val="visible"/>
                                      </p:to>
                                    </p:set>
                                    <p:animEffect filter="fade" transition="in">
                                      <p:cBhvr>
                                        <p:cTn dur="300"/>
                                        <p:tgtEl>
                                          <p:spTgt spid="220">
                                            <p:txEl>
                                              <p:pRg end="1" st="1"/>
                                            </p:txEl>
                                          </p:spTgt>
                                        </p:tgtEl>
                                      </p:cBhvr>
                                    </p:animEffect>
                                  </p:childTnLst>
                                </p:cTn>
                              </p:par>
                            </p:childTnLst>
                          </p:cTn>
                        </p:par>
                        <p:par>
                          <p:cTn fill="hold">
                            <p:stCondLst>
                              <p:cond delay="600"/>
                            </p:stCondLst>
                            <p:childTnLst>
                              <p:par>
                                <p:cTn fill="hold" nodeType="afterEffect" presetClass="entr" presetID="10" presetSubtype="0">
                                  <p:stCondLst>
                                    <p:cond delay="0"/>
                                  </p:stCondLst>
                                  <p:childTnLst>
                                    <p:set>
                                      <p:cBhvr>
                                        <p:cTn dur="1" fill="hold">
                                          <p:stCondLst>
                                            <p:cond delay="0"/>
                                          </p:stCondLst>
                                        </p:cTn>
                                        <p:tgtEl>
                                          <p:spTgt spid="220">
                                            <p:txEl>
                                              <p:pRg end="2" st="2"/>
                                            </p:txEl>
                                          </p:spTgt>
                                        </p:tgtEl>
                                        <p:attrNameLst>
                                          <p:attrName>style.visibility</p:attrName>
                                        </p:attrNameLst>
                                      </p:cBhvr>
                                      <p:to>
                                        <p:strVal val="visible"/>
                                      </p:to>
                                    </p:set>
                                    <p:animEffect filter="fade" transition="in">
                                      <p:cBhvr>
                                        <p:cTn dur="300"/>
                                        <p:tgtEl>
                                          <p:spTgt spid="220">
                                            <p:txEl>
                                              <p:pRg end="2" st="2"/>
                                            </p:txEl>
                                          </p:spTgt>
                                        </p:tgtEl>
                                      </p:cBhvr>
                                    </p:animEffect>
                                  </p:childTnLst>
                                </p:cTn>
                              </p:par>
                            </p:childTnLst>
                          </p:cTn>
                        </p:par>
                        <p:par>
                          <p:cTn fill="hold">
                            <p:stCondLst>
                              <p:cond delay="900"/>
                            </p:stCondLst>
                            <p:childTnLst>
                              <p:par>
                                <p:cTn fill="hold" nodeType="afterEffect" presetClass="entr" presetID="10" presetSubtype="0">
                                  <p:stCondLst>
                                    <p:cond delay="0"/>
                                  </p:stCondLst>
                                  <p:childTnLst>
                                    <p:set>
                                      <p:cBhvr>
                                        <p:cTn dur="1" fill="hold">
                                          <p:stCondLst>
                                            <p:cond delay="0"/>
                                          </p:stCondLst>
                                        </p:cTn>
                                        <p:tgtEl>
                                          <p:spTgt spid="220">
                                            <p:txEl>
                                              <p:pRg end="3" st="3"/>
                                            </p:txEl>
                                          </p:spTgt>
                                        </p:tgtEl>
                                        <p:attrNameLst>
                                          <p:attrName>style.visibility</p:attrName>
                                        </p:attrNameLst>
                                      </p:cBhvr>
                                      <p:to>
                                        <p:strVal val="visible"/>
                                      </p:to>
                                    </p:set>
                                    <p:animEffect filter="fade" transition="in">
                                      <p:cBhvr>
                                        <p:cTn dur="300"/>
                                        <p:tgtEl>
                                          <p:spTgt spid="220">
                                            <p:txEl>
                                              <p:pRg end="3" st="3"/>
                                            </p:txEl>
                                          </p:spTgt>
                                        </p:tgtEl>
                                      </p:cBhvr>
                                    </p:animEffect>
                                  </p:childTnLst>
                                </p:cTn>
                              </p:par>
                            </p:childTnLst>
                          </p:cTn>
                        </p:par>
                        <p:par>
                          <p:cTn fill="hold">
                            <p:stCondLst>
                              <p:cond delay="1200"/>
                            </p:stCondLst>
                            <p:childTnLst>
                              <p:par>
                                <p:cTn fill="hold" nodeType="afterEffect" presetClass="entr" presetID="10" presetSubtype="0">
                                  <p:stCondLst>
                                    <p:cond delay="0"/>
                                  </p:stCondLst>
                                  <p:childTnLst>
                                    <p:set>
                                      <p:cBhvr>
                                        <p:cTn dur="1" fill="hold">
                                          <p:stCondLst>
                                            <p:cond delay="0"/>
                                          </p:stCondLst>
                                        </p:cTn>
                                        <p:tgtEl>
                                          <p:spTgt spid="220">
                                            <p:txEl>
                                              <p:pRg end="4" st="4"/>
                                            </p:txEl>
                                          </p:spTgt>
                                        </p:tgtEl>
                                        <p:attrNameLst>
                                          <p:attrName>style.visibility</p:attrName>
                                        </p:attrNameLst>
                                      </p:cBhvr>
                                      <p:to>
                                        <p:strVal val="visible"/>
                                      </p:to>
                                    </p:set>
                                    <p:animEffect filter="fade" transition="in">
                                      <p:cBhvr>
                                        <p:cTn dur="300"/>
                                        <p:tgtEl>
                                          <p:spTgt spid="220">
                                            <p:txEl>
                                              <p:pRg end="4" st="4"/>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20">
                                            <p:txEl>
                                              <p:pRg end="5" st="5"/>
                                            </p:txEl>
                                          </p:spTgt>
                                        </p:tgtEl>
                                        <p:attrNameLst>
                                          <p:attrName>style.visibility</p:attrName>
                                        </p:attrNameLst>
                                      </p:cBhvr>
                                      <p:to>
                                        <p:strVal val="visible"/>
                                      </p:to>
                                    </p:set>
                                    <p:animEffect filter="fade" transition="in">
                                      <p:cBhvr>
                                        <p:cTn dur="300"/>
                                        <p:tgtEl>
                                          <p:spTgt spid="220">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Google Shape;230;p35"/>
          <p:cNvSpPr txBox="1"/>
          <p:nvPr/>
        </p:nvSpPr>
        <p:spPr>
          <a:xfrm>
            <a:off x="1374625" y="457200"/>
            <a:ext cx="7769400" cy="6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latin typeface="EB Garamond"/>
                <a:ea typeface="EB Garamond"/>
                <a:cs typeface="EB Garamond"/>
                <a:sym typeface="EB Garamond"/>
              </a:rPr>
              <a:t>Check-In</a:t>
            </a:r>
            <a:endParaRPr b="1" sz="3600">
              <a:latin typeface="EB Garamond"/>
              <a:ea typeface="EB Garamond"/>
              <a:cs typeface="EB Garamond"/>
              <a:sym typeface="EB Garamond"/>
            </a:endParaRPr>
          </a:p>
        </p:txBody>
      </p:sp>
      <p:grpSp>
        <p:nvGrpSpPr>
          <p:cNvPr id="231" name="Google Shape;231;p35"/>
          <p:cNvGrpSpPr/>
          <p:nvPr/>
        </p:nvGrpSpPr>
        <p:grpSpPr>
          <a:xfrm>
            <a:off x="457200" y="457200"/>
            <a:ext cx="694194" cy="694194"/>
            <a:chOff x="7636913" y="3594963"/>
            <a:chExt cx="1309800" cy="1309800"/>
          </a:xfrm>
        </p:grpSpPr>
        <p:sp>
          <p:nvSpPr>
            <p:cNvPr id="232" name="Google Shape;232;p35"/>
            <p:cNvSpPr/>
            <p:nvPr/>
          </p:nvSpPr>
          <p:spPr>
            <a:xfrm>
              <a:off x="7636913" y="3594963"/>
              <a:ext cx="1309800" cy="13098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3" name="Google Shape;233;p35"/>
            <p:cNvPicPr preferRelativeResize="0"/>
            <p:nvPr/>
          </p:nvPicPr>
          <p:blipFill>
            <a:blip r:embed="rId3">
              <a:alphaModFix/>
            </a:blip>
            <a:stretch>
              <a:fillRect/>
            </a:stretch>
          </p:blipFill>
          <p:spPr>
            <a:xfrm rot="-932171">
              <a:off x="7862212" y="3820273"/>
              <a:ext cx="859223" cy="859201"/>
            </a:xfrm>
            <a:prstGeom prst="rect">
              <a:avLst/>
            </a:prstGeom>
            <a:noFill/>
            <a:ln>
              <a:noFill/>
            </a:ln>
          </p:spPr>
        </p:pic>
      </p:grpSp>
      <p:cxnSp>
        <p:nvCxnSpPr>
          <p:cNvPr id="234" name="Google Shape;234;p35"/>
          <p:cNvCxnSpPr/>
          <p:nvPr/>
        </p:nvCxnSpPr>
        <p:spPr>
          <a:xfrm>
            <a:off x="-1652050" y="2724000"/>
            <a:ext cx="2537400" cy="300"/>
          </a:xfrm>
          <a:prstGeom prst="straightConnector1">
            <a:avLst/>
          </a:prstGeom>
          <a:noFill/>
          <a:ln cap="flat" cmpd="sng" w="38100">
            <a:solidFill>
              <a:schemeClr val="dk2"/>
            </a:solidFill>
            <a:prstDash val="dot"/>
            <a:round/>
            <a:headEnd len="med" w="med" type="none"/>
            <a:tailEnd len="med" w="med" type="none"/>
          </a:ln>
        </p:spPr>
      </p:cxnSp>
      <p:cxnSp>
        <p:nvCxnSpPr>
          <p:cNvPr id="235" name="Google Shape;235;p35"/>
          <p:cNvCxnSpPr/>
          <p:nvPr/>
        </p:nvCxnSpPr>
        <p:spPr>
          <a:xfrm>
            <a:off x="803997" y="1183219"/>
            <a:ext cx="600" cy="1575600"/>
          </a:xfrm>
          <a:prstGeom prst="straightConnector1">
            <a:avLst/>
          </a:prstGeom>
          <a:noFill/>
          <a:ln cap="flat" cmpd="sng" w="38100">
            <a:solidFill>
              <a:schemeClr val="dk2"/>
            </a:solidFill>
            <a:prstDash val="dot"/>
            <a:round/>
            <a:headEnd len="med" w="med" type="none"/>
            <a:tailEnd len="med" w="med" type="none"/>
          </a:ln>
        </p:spPr>
      </p:cxnSp>
      <p:sp>
        <p:nvSpPr>
          <p:cNvPr id="236" name="Google Shape;236;p35"/>
          <p:cNvSpPr txBox="1"/>
          <p:nvPr/>
        </p:nvSpPr>
        <p:spPr>
          <a:xfrm>
            <a:off x="3714988" y="2194100"/>
            <a:ext cx="3608400" cy="2366700"/>
          </a:xfrm>
          <a:prstGeom prst="rect">
            <a:avLst/>
          </a:prstGeom>
          <a:noFill/>
          <a:ln>
            <a:noFill/>
          </a:ln>
        </p:spPr>
        <p:txBody>
          <a:bodyPr anchorCtr="0" anchor="ctr" bIns="91425" lIns="91425" spcFirstLastPara="1" rIns="91425" wrap="square" tIns="91425">
            <a:noAutofit/>
          </a:bodyPr>
          <a:lstStyle/>
          <a:p>
            <a:pPr indent="-381000" lvl="0" marL="457200" rtl="0" algn="l">
              <a:lnSpc>
                <a:spcPct val="115000"/>
              </a:lnSpc>
              <a:spcBef>
                <a:spcPts val="0"/>
              </a:spcBef>
              <a:spcAft>
                <a:spcPts val="0"/>
              </a:spcAft>
              <a:buClr>
                <a:schemeClr val="dk1"/>
              </a:buClr>
              <a:buSzPts val="2400"/>
              <a:buFont typeface="Proxima Nova"/>
              <a:buChar char="●"/>
            </a:pPr>
            <a:r>
              <a:rPr lang="en" sz="2400">
                <a:solidFill>
                  <a:schemeClr val="dk1"/>
                </a:solidFill>
                <a:latin typeface="Proxima Nova"/>
                <a:ea typeface="Proxima Nova"/>
                <a:cs typeface="Proxima Nova"/>
                <a:sym typeface="Proxima Nova"/>
              </a:rPr>
              <a:t>Post-Disasterpiece Feedback has now become an optional </a:t>
            </a:r>
            <a:r>
              <a:rPr b="1" lang="en" sz="2400">
                <a:solidFill>
                  <a:schemeClr val="dk1"/>
                </a:solidFill>
                <a:highlight>
                  <a:srgbClr val="FFFF00"/>
                </a:highlight>
                <a:latin typeface="Proxima Nova"/>
                <a:ea typeface="Proxima Nova"/>
                <a:cs typeface="Proxima Nova"/>
                <a:sym typeface="Proxima Nova"/>
              </a:rPr>
              <a:t>chatbot feature</a:t>
            </a:r>
            <a:r>
              <a:rPr lang="en" sz="2400">
                <a:solidFill>
                  <a:schemeClr val="dk1"/>
                </a:solidFill>
                <a:latin typeface="Proxima Nova"/>
                <a:ea typeface="Proxima Nova"/>
                <a:cs typeface="Proxima Nova"/>
                <a:sym typeface="Proxima Nova"/>
              </a:rPr>
              <a:t> </a:t>
            </a:r>
            <a:endParaRPr sz="2400">
              <a:solidFill>
                <a:schemeClr val="dk1"/>
              </a:solidFill>
              <a:latin typeface="Proxima Nova"/>
              <a:ea typeface="Proxima Nova"/>
              <a:cs typeface="Proxima Nova"/>
              <a:sym typeface="Proxima Nova"/>
            </a:endParaRPr>
          </a:p>
          <a:p>
            <a:pPr indent="-381000" lvl="0" marL="457200" rtl="0" algn="l">
              <a:spcBef>
                <a:spcPts val="0"/>
              </a:spcBef>
              <a:spcAft>
                <a:spcPts val="0"/>
              </a:spcAft>
              <a:buClr>
                <a:schemeClr val="dk1"/>
              </a:buClr>
              <a:buSzPts val="2400"/>
              <a:buFont typeface="Proxima Nova"/>
              <a:buChar char="●"/>
            </a:pPr>
            <a:r>
              <a:rPr lang="en" sz="2400">
                <a:solidFill>
                  <a:schemeClr val="dk1"/>
                </a:solidFill>
                <a:latin typeface="Proxima Nova"/>
                <a:ea typeface="Proxima Nova"/>
                <a:cs typeface="Proxima Nova"/>
                <a:sym typeface="Proxima Nova"/>
              </a:rPr>
              <a:t>Available from the </a:t>
            </a:r>
            <a:r>
              <a:rPr b="1" lang="en" sz="2400">
                <a:solidFill>
                  <a:schemeClr val="dk1"/>
                </a:solidFill>
                <a:highlight>
                  <a:srgbClr val="FFFF00"/>
                </a:highlight>
                <a:latin typeface="Proxima Nova"/>
                <a:ea typeface="Proxima Nova"/>
                <a:cs typeface="Proxima Nova"/>
                <a:sym typeface="Proxima Nova"/>
              </a:rPr>
              <a:t>home screen</a:t>
            </a:r>
            <a:endParaRPr b="1" sz="2400">
              <a:solidFill>
                <a:schemeClr val="dk1"/>
              </a:solidFill>
              <a:highlight>
                <a:srgbClr val="FFFF00"/>
              </a:highlight>
              <a:latin typeface="Proxima Nova"/>
              <a:ea typeface="Proxima Nova"/>
              <a:cs typeface="Proxima Nova"/>
              <a:sym typeface="Proxima Nova"/>
            </a:endParaRPr>
          </a:p>
        </p:txBody>
      </p:sp>
      <p:sp>
        <p:nvSpPr>
          <p:cNvPr id="237" name="Google Shape;237;p35"/>
          <p:cNvSpPr txBox="1"/>
          <p:nvPr/>
        </p:nvSpPr>
        <p:spPr>
          <a:xfrm>
            <a:off x="6365075" y="4294725"/>
            <a:ext cx="2459700" cy="96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400">
              <a:solidFill>
                <a:schemeClr val="dk1"/>
              </a:solidFill>
              <a:latin typeface="Proxima Nova"/>
              <a:ea typeface="Proxima Nova"/>
              <a:cs typeface="Proxima Nova"/>
              <a:sym typeface="Proxima Nova"/>
            </a:endParaRPr>
          </a:p>
        </p:txBody>
      </p:sp>
      <p:pic>
        <p:nvPicPr>
          <p:cNvPr id="238" name="Google Shape;238;p35"/>
          <p:cNvPicPr preferRelativeResize="0"/>
          <p:nvPr/>
        </p:nvPicPr>
        <p:blipFill>
          <a:blip r:embed="rId4">
            <a:alphaModFix/>
          </a:blip>
          <a:stretch>
            <a:fillRect/>
          </a:stretch>
        </p:blipFill>
        <p:spPr>
          <a:xfrm>
            <a:off x="6988450" y="1032925"/>
            <a:ext cx="1997549" cy="3941375"/>
          </a:xfrm>
          <a:prstGeom prst="rect">
            <a:avLst/>
          </a:prstGeom>
          <a:noFill/>
          <a:ln>
            <a:noFill/>
          </a:ln>
        </p:spPr>
      </p:pic>
      <p:pic>
        <p:nvPicPr>
          <p:cNvPr id="239" name="Google Shape;239;p35"/>
          <p:cNvPicPr preferRelativeResize="0"/>
          <p:nvPr/>
        </p:nvPicPr>
        <p:blipFill rotWithShape="1">
          <a:blip r:embed="rId5">
            <a:alphaModFix/>
          </a:blip>
          <a:srcRect b="17113" l="73834" r="4400" t="53806"/>
          <a:stretch/>
        </p:blipFill>
        <p:spPr>
          <a:xfrm>
            <a:off x="1070762" y="1248962"/>
            <a:ext cx="2648525" cy="3659600"/>
          </a:xfrm>
          <a:prstGeom prst="rect">
            <a:avLst/>
          </a:prstGeom>
          <a:noFill/>
          <a:ln>
            <a:noFill/>
          </a:ln>
        </p:spPr>
      </p:pic>
      <p:sp>
        <p:nvSpPr>
          <p:cNvPr id="240" name="Google Shape;240;p35"/>
          <p:cNvSpPr/>
          <p:nvPr/>
        </p:nvSpPr>
        <p:spPr>
          <a:xfrm>
            <a:off x="4724975" y="1179576"/>
            <a:ext cx="1640100" cy="694200"/>
          </a:xfrm>
          <a:prstGeom prst="rightArrow">
            <a:avLst>
              <a:gd fmla="val 50000" name="adj1"/>
              <a:gd fmla="val 50000" name="adj2"/>
            </a:avLst>
          </a:pr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Google Shape;245;p36"/>
          <p:cNvSpPr txBox="1"/>
          <p:nvPr/>
        </p:nvSpPr>
        <p:spPr>
          <a:xfrm>
            <a:off x="1374600" y="457200"/>
            <a:ext cx="7769400" cy="6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latin typeface="EB Garamond"/>
                <a:ea typeface="EB Garamond"/>
                <a:cs typeface="EB Garamond"/>
                <a:sym typeface="EB Garamond"/>
              </a:rPr>
              <a:t>Navigational Toolbar</a:t>
            </a:r>
            <a:endParaRPr b="1" sz="3600">
              <a:latin typeface="EB Garamond"/>
              <a:ea typeface="EB Garamond"/>
              <a:cs typeface="EB Garamond"/>
              <a:sym typeface="EB Garamond"/>
            </a:endParaRPr>
          </a:p>
        </p:txBody>
      </p:sp>
      <p:grpSp>
        <p:nvGrpSpPr>
          <p:cNvPr id="246" name="Google Shape;246;p36"/>
          <p:cNvGrpSpPr/>
          <p:nvPr/>
        </p:nvGrpSpPr>
        <p:grpSpPr>
          <a:xfrm>
            <a:off x="457200" y="457200"/>
            <a:ext cx="694194" cy="694194"/>
            <a:chOff x="7636913" y="3594963"/>
            <a:chExt cx="1309800" cy="1309800"/>
          </a:xfrm>
        </p:grpSpPr>
        <p:sp>
          <p:nvSpPr>
            <p:cNvPr id="247" name="Google Shape;247;p36"/>
            <p:cNvSpPr/>
            <p:nvPr/>
          </p:nvSpPr>
          <p:spPr>
            <a:xfrm>
              <a:off x="7636913" y="3594963"/>
              <a:ext cx="1309800" cy="13098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8" name="Google Shape;248;p36"/>
            <p:cNvPicPr preferRelativeResize="0"/>
            <p:nvPr/>
          </p:nvPicPr>
          <p:blipFill>
            <a:blip r:embed="rId3">
              <a:alphaModFix/>
            </a:blip>
            <a:stretch>
              <a:fillRect/>
            </a:stretch>
          </p:blipFill>
          <p:spPr>
            <a:xfrm rot="-932171">
              <a:off x="7862212" y="3820273"/>
              <a:ext cx="859223" cy="859201"/>
            </a:xfrm>
            <a:prstGeom prst="rect">
              <a:avLst/>
            </a:prstGeom>
            <a:noFill/>
            <a:ln>
              <a:noFill/>
            </a:ln>
          </p:spPr>
        </p:pic>
      </p:grpSp>
      <p:cxnSp>
        <p:nvCxnSpPr>
          <p:cNvPr id="249" name="Google Shape;249;p36"/>
          <p:cNvCxnSpPr/>
          <p:nvPr/>
        </p:nvCxnSpPr>
        <p:spPr>
          <a:xfrm>
            <a:off x="-1652050" y="2724000"/>
            <a:ext cx="2537400" cy="300"/>
          </a:xfrm>
          <a:prstGeom prst="straightConnector1">
            <a:avLst/>
          </a:prstGeom>
          <a:noFill/>
          <a:ln cap="flat" cmpd="sng" w="38100">
            <a:solidFill>
              <a:schemeClr val="dk2"/>
            </a:solidFill>
            <a:prstDash val="dot"/>
            <a:round/>
            <a:headEnd len="med" w="med" type="none"/>
            <a:tailEnd len="med" w="med" type="none"/>
          </a:ln>
        </p:spPr>
      </p:cxnSp>
      <p:cxnSp>
        <p:nvCxnSpPr>
          <p:cNvPr id="250" name="Google Shape;250;p36"/>
          <p:cNvCxnSpPr/>
          <p:nvPr/>
        </p:nvCxnSpPr>
        <p:spPr>
          <a:xfrm>
            <a:off x="803997" y="1183219"/>
            <a:ext cx="600" cy="1575600"/>
          </a:xfrm>
          <a:prstGeom prst="straightConnector1">
            <a:avLst/>
          </a:prstGeom>
          <a:noFill/>
          <a:ln cap="flat" cmpd="sng" w="38100">
            <a:solidFill>
              <a:schemeClr val="dk2"/>
            </a:solidFill>
            <a:prstDash val="dot"/>
            <a:round/>
            <a:headEnd len="med" w="med" type="none"/>
            <a:tailEnd len="med" w="med" type="none"/>
          </a:ln>
        </p:spPr>
      </p:cxnSp>
      <p:sp>
        <p:nvSpPr>
          <p:cNvPr id="251" name="Google Shape;251;p36"/>
          <p:cNvSpPr txBox="1"/>
          <p:nvPr/>
        </p:nvSpPr>
        <p:spPr>
          <a:xfrm>
            <a:off x="3677699" y="2364350"/>
            <a:ext cx="3436800" cy="2366700"/>
          </a:xfrm>
          <a:prstGeom prst="rect">
            <a:avLst/>
          </a:prstGeom>
          <a:noFill/>
          <a:ln>
            <a:noFill/>
          </a:ln>
        </p:spPr>
        <p:txBody>
          <a:bodyPr anchorCtr="0" anchor="ctr" bIns="91425" lIns="91425" spcFirstLastPara="1" rIns="91425" wrap="square" tIns="91425">
            <a:noAutofit/>
          </a:bodyPr>
          <a:lstStyle/>
          <a:p>
            <a:pPr indent="-381000" lvl="0" marL="457200" rtl="0" algn="l">
              <a:lnSpc>
                <a:spcPct val="115000"/>
              </a:lnSpc>
              <a:spcBef>
                <a:spcPts val="0"/>
              </a:spcBef>
              <a:spcAft>
                <a:spcPts val="0"/>
              </a:spcAft>
              <a:buClr>
                <a:schemeClr val="dk1"/>
              </a:buClr>
              <a:buSzPts val="2400"/>
              <a:buFont typeface="Proxima Nova"/>
              <a:buChar char="●"/>
            </a:pPr>
            <a:r>
              <a:rPr lang="en" sz="2400">
                <a:solidFill>
                  <a:schemeClr val="dk1"/>
                </a:solidFill>
                <a:latin typeface="Proxima Nova"/>
                <a:ea typeface="Proxima Nova"/>
                <a:cs typeface="Proxima Nova"/>
                <a:sym typeface="Proxima Nova"/>
              </a:rPr>
              <a:t>Implemented a </a:t>
            </a:r>
            <a:r>
              <a:rPr b="1" lang="en" sz="2400">
                <a:solidFill>
                  <a:schemeClr val="dk1"/>
                </a:solidFill>
                <a:highlight>
                  <a:srgbClr val="FFFF00"/>
                </a:highlight>
                <a:latin typeface="Proxima Nova"/>
                <a:ea typeface="Proxima Nova"/>
                <a:cs typeface="Proxima Nova"/>
                <a:sym typeface="Proxima Nova"/>
              </a:rPr>
              <a:t>Navigational Toolbar</a:t>
            </a:r>
            <a:r>
              <a:rPr lang="en" sz="2400">
                <a:solidFill>
                  <a:schemeClr val="dk1"/>
                </a:solidFill>
                <a:latin typeface="Proxima Nova"/>
                <a:ea typeface="Proxima Nova"/>
                <a:cs typeface="Proxima Nova"/>
                <a:sym typeface="Proxima Nova"/>
              </a:rPr>
              <a:t>.</a:t>
            </a:r>
            <a:endParaRPr sz="2400">
              <a:solidFill>
                <a:schemeClr val="dk1"/>
              </a:solidFill>
              <a:latin typeface="Proxima Nova"/>
              <a:ea typeface="Proxima Nova"/>
              <a:cs typeface="Proxima Nova"/>
              <a:sym typeface="Proxima Nova"/>
            </a:endParaRPr>
          </a:p>
          <a:p>
            <a:pPr indent="-381000" lvl="0" marL="457200" rtl="0" algn="l">
              <a:spcBef>
                <a:spcPts val="0"/>
              </a:spcBef>
              <a:spcAft>
                <a:spcPts val="0"/>
              </a:spcAft>
              <a:buClr>
                <a:schemeClr val="dk1"/>
              </a:buClr>
              <a:buSzPts val="2400"/>
              <a:buFont typeface="Proxima Nova"/>
              <a:buChar char="●"/>
            </a:pPr>
            <a:r>
              <a:rPr b="1" lang="en" sz="2400">
                <a:solidFill>
                  <a:schemeClr val="dk1"/>
                </a:solidFill>
                <a:highlight>
                  <a:srgbClr val="FFFF00"/>
                </a:highlight>
                <a:latin typeface="Proxima Nova"/>
                <a:ea typeface="Proxima Nova"/>
                <a:cs typeface="Proxima Nova"/>
                <a:sym typeface="Proxima Nova"/>
              </a:rPr>
              <a:t>Reduces steps</a:t>
            </a:r>
            <a:r>
              <a:rPr b="1" lang="en" sz="2400">
                <a:solidFill>
                  <a:schemeClr val="dk1"/>
                </a:solidFill>
                <a:latin typeface="Proxima Nova"/>
                <a:ea typeface="Proxima Nova"/>
                <a:cs typeface="Proxima Nova"/>
                <a:sym typeface="Proxima Nova"/>
              </a:rPr>
              <a:t> </a:t>
            </a:r>
            <a:r>
              <a:rPr lang="en" sz="2400">
                <a:solidFill>
                  <a:schemeClr val="dk1"/>
                </a:solidFill>
                <a:latin typeface="Proxima Nova"/>
                <a:ea typeface="Proxima Nova"/>
                <a:cs typeface="Proxima Nova"/>
                <a:sym typeface="Proxima Nova"/>
              </a:rPr>
              <a:t>to reach different app screens</a:t>
            </a:r>
            <a:endParaRPr sz="2400">
              <a:solidFill>
                <a:schemeClr val="dk1"/>
              </a:solidFill>
              <a:latin typeface="Proxima Nova"/>
              <a:ea typeface="Proxima Nova"/>
              <a:cs typeface="Proxima Nova"/>
              <a:sym typeface="Proxima Nova"/>
            </a:endParaRPr>
          </a:p>
        </p:txBody>
      </p:sp>
      <p:sp>
        <p:nvSpPr>
          <p:cNvPr id="252" name="Google Shape;252;p36"/>
          <p:cNvSpPr txBox="1"/>
          <p:nvPr/>
        </p:nvSpPr>
        <p:spPr>
          <a:xfrm>
            <a:off x="6365075" y="4294725"/>
            <a:ext cx="2459700" cy="96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400">
              <a:solidFill>
                <a:schemeClr val="dk1"/>
              </a:solidFill>
              <a:latin typeface="Proxima Nova"/>
              <a:ea typeface="Proxima Nova"/>
              <a:cs typeface="Proxima Nova"/>
              <a:sym typeface="Proxima Nova"/>
            </a:endParaRPr>
          </a:p>
        </p:txBody>
      </p:sp>
      <p:pic>
        <p:nvPicPr>
          <p:cNvPr id="253" name="Google Shape;253;p36"/>
          <p:cNvPicPr preferRelativeResize="0"/>
          <p:nvPr/>
        </p:nvPicPr>
        <p:blipFill rotWithShape="1">
          <a:blip r:embed="rId4">
            <a:alphaModFix/>
          </a:blip>
          <a:srcRect b="17113" l="73834" r="4400" t="53806"/>
          <a:stretch/>
        </p:blipFill>
        <p:spPr>
          <a:xfrm>
            <a:off x="1070762" y="1248962"/>
            <a:ext cx="2648525" cy="3659600"/>
          </a:xfrm>
          <a:prstGeom prst="rect">
            <a:avLst/>
          </a:prstGeom>
          <a:noFill/>
          <a:ln>
            <a:noFill/>
          </a:ln>
        </p:spPr>
      </p:pic>
      <p:sp>
        <p:nvSpPr>
          <p:cNvPr id="254" name="Google Shape;254;p36"/>
          <p:cNvSpPr/>
          <p:nvPr/>
        </p:nvSpPr>
        <p:spPr>
          <a:xfrm>
            <a:off x="4727448" y="1183225"/>
            <a:ext cx="1640100" cy="694200"/>
          </a:xfrm>
          <a:prstGeom prst="rightArrow">
            <a:avLst>
              <a:gd fmla="val 50000" name="adj1"/>
              <a:gd fmla="val 50000" name="adj2"/>
            </a:avLst>
          </a:pr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5" name="Google Shape;255;p36"/>
          <p:cNvPicPr preferRelativeResize="0"/>
          <p:nvPr/>
        </p:nvPicPr>
        <p:blipFill>
          <a:blip r:embed="rId5">
            <a:alphaModFix/>
          </a:blip>
          <a:stretch>
            <a:fillRect/>
          </a:stretch>
        </p:blipFill>
        <p:spPr>
          <a:xfrm>
            <a:off x="6879001" y="503975"/>
            <a:ext cx="2126175" cy="4287027"/>
          </a:xfrm>
          <a:prstGeom prst="rect">
            <a:avLst/>
          </a:prstGeom>
          <a:noFill/>
          <a:ln>
            <a:noFill/>
          </a:ln>
        </p:spPr>
      </p:pic>
      <p:sp>
        <p:nvSpPr>
          <p:cNvPr id="256" name="Google Shape;256;p36"/>
          <p:cNvSpPr/>
          <p:nvPr/>
        </p:nvSpPr>
        <p:spPr>
          <a:xfrm>
            <a:off x="1151400" y="1553850"/>
            <a:ext cx="694200" cy="424500"/>
          </a:xfrm>
          <a:prstGeom prst="ellipse">
            <a:avLst/>
          </a:prstGeom>
          <a:noFill/>
          <a:ln cap="flat" cmpd="sng" w="1143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36"/>
          <p:cNvSpPr/>
          <p:nvPr/>
        </p:nvSpPr>
        <p:spPr>
          <a:xfrm>
            <a:off x="6802538" y="4057200"/>
            <a:ext cx="2279100" cy="733800"/>
          </a:xfrm>
          <a:prstGeom prst="ellipse">
            <a:avLst/>
          </a:prstGeom>
          <a:noFill/>
          <a:ln cap="flat" cmpd="sng" w="1143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6"/>
          <p:cNvSpPr/>
          <p:nvPr/>
        </p:nvSpPr>
        <p:spPr>
          <a:xfrm rot="-1548380">
            <a:off x="5872101" y="4622323"/>
            <a:ext cx="851077" cy="353554"/>
          </a:xfrm>
          <a:prstGeom prst="rightArrow">
            <a:avLst>
              <a:gd fmla="val 50000" name="adj1"/>
              <a:gd fmla="val 50000" name="adj2"/>
            </a:avLst>
          </a:pr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6"/>
          <p:cNvSpPr/>
          <p:nvPr/>
        </p:nvSpPr>
        <p:spPr>
          <a:xfrm rot="8836396">
            <a:off x="1873582" y="1242230"/>
            <a:ext cx="851225" cy="353421"/>
          </a:xfrm>
          <a:prstGeom prst="rightArrow">
            <a:avLst>
              <a:gd fmla="val 50000" name="adj1"/>
              <a:gd fmla="val 50000" name="adj2"/>
            </a:avLst>
          </a:pr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Google Shape;264;p37"/>
          <p:cNvSpPr txBox="1"/>
          <p:nvPr/>
        </p:nvSpPr>
        <p:spPr>
          <a:xfrm>
            <a:off x="1374600" y="457200"/>
            <a:ext cx="7769400" cy="6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latin typeface="EB Garamond"/>
                <a:ea typeface="EB Garamond"/>
                <a:cs typeface="EB Garamond"/>
                <a:sym typeface="EB Garamond"/>
              </a:rPr>
              <a:t>Settings Page</a:t>
            </a:r>
            <a:endParaRPr b="1" sz="3600">
              <a:latin typeface="EB Garamond"/>
              <a:ea typeface="EB Garamond"/>
              <a:cs typeface="EB Garamond"/>
              <a:sym typeface="EB Garamond"/>
            </a:endParaRPr>
          </a:p>
        </p:txBody>
      </p:sp>
      <p:grpSp>
        <p:nvGrpSpPr>
          <p:cNvPr id="265" name="Google Shape;265;p37"/>
          <p:cNvGrpSpPr/>
          <p:nvPr/>
        </p:nvGrpSpPr>
        <p:grpSpPr>
          <a:xfrm>
            <a:off x="457200" y="457200"/>
            <a:ext cx="694194" cy="694194"/>
            <a:chOff x="7636913" y="3594963"/>
            <a:chExt cx="1309800" cy="1309800"/>
          </a:xfrm>
        </p:grpSpPr>
        <p:sp>
          <p:nvSpPr>
            <p:cNvPr id="266" name="Google Shape;266;p37"/>
            <p:cNvSpPr/>
            <p:nvPr/>
          </p:nvSpPr>
          <p:spPr>
            <a:xfrm>
              <a:off x="7636913" y="3594963"/>
              <a:ext cx="1309800" cy="13098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7" name="Google Shape;267;p37"/>
            <p:cNvPicPr preferRelativeResize="0"/>
            <p:nvPr/>
          </p:nvPicPr>
          <p:blipFill>
            <a:blip r:embed="rId3">
              <a:alphaModFix/>
            </a:blip>
            <a:stretch>
              <a:fillRect/>
            </a:stretch>
          </p:blipFill>
          <p:spPr>
            <a:xfrm rot="-932171">
              <a:off x="7862212" y="3820273"/>
              <a:ext cx="859223" cy="859201"/>
            </a:xfrm>
            <a:prstGeom prst="rect">
              <a:avLst/>
            </a:prstGeom>
            <a:noFill/>
            <a:ln>
              <a:noFill/>
            </a:ln>
          </p:spPr>
        </p:pic>
      </p:grpSp>
      <p:cxnSp>
        <p:nvCxnSpPr>
          <p:cNvPr id="268" name="Google Shape;268;p37"/>
          <p:cNvCxnSpPr/>
          <p:nvPr/>
        </p:nvCxnSpPr>
        <p:spPr>
          <a:xfrm>
            <a:off x="-1652050" y="2724000"/>
            <a:ext cx="2537400" cy="300"/>
          </a:xfrm>
          <a:prstGeom prst="straightConnector1">
            <a:avLst/>
          </a:prstGeom>
          <a:noFill/>
          <a:ln cap="flat" cmpd="sng" w="38100">
            <a:solidFill>
              <a:schemeClr val="dk2"/>
            </a:solidFill>
            <a:prstDash val="dot"/>
            <a:round/>
            <a:headEnd len="med" w="med" type="none"/>
            <a:tailEnd len="med" w="med" type="none"/>
          </a:ln>
        </p:spPr>
      </p:cxnSp>
      <p:cxnSp>
        <p:nvCxnSpPr>
          <p:cNvPr id="269" name="Google Shape;269;p37"/>
          <p:cNvCxnSpPr/>
          <p:nvPr/>
        </p:nvCxnSpPr>
        <p:spPr>
          <a:xfrm>
            <a:off x="803997" y="1183219"/>
            <a:ext cx="600" cy="1575600"/>
          </a:xfrm>
          <a:prstGeom prst="straightConnector1">
            <a:avLst/>
          </a:prstGeom>
          <a:noFill/>
          <a:ln cap="flat" cmpd="sng" w="38100">
            <a:solidFill>
              <a:schemeClr val="dk2"/>
            </a:solidFill>
            <a:prstDash val="dot"/>
            <a:round/>
            <a:headEnd len="med" w="med" type="none"/>
            <a:tailEnd len="med" w="med" type="none"/>
          </a:ln>
        </p:spPr>
      </p:cxnSp>
      <p:sp>
        <p:nvSpPr>
          <p:cNvPr id="270" name="Google Shape;270;p37"/>
          <p:cNvSpPr txBox="1"/>
          <p:nvPr/>
        </p:nvSpPr>
        <p:spPr>
          <a:xfrm>
            <a:off x="3631350" y="2150925"/>
            <a:ext cx="3255900" cy="2328300"/>
          </a:xfrm>
          <a:prstGeom prst="rect">
            <a:avLst/>
          </a:prstGeom>
          <a:noFill/>
          <a:ln>
            <a:noFill/>
          </a:ln>
        </p:spPr>
        <p:txBody>
          <a:bodyPr anchorCtr="0" anchor="ctr" bIns="91425" lIns="91425" spcFirstLastPara="1" rIns="91425" wrap="square" tIns="91425">
            <a:noAutofit/>
          </a:bodyPr>
          <a:lstStyle/>
          <a:p>
            <a:pPr indent="-381000" lvl="0" marL="457200" rtl="0" algn="l">
              <a:spcBef>
                <a:spcPts val="0"/>
              </a:spcBef>
              <a:spcAft>
                <a:spcPts val="0"/>
              </a:spcAft>
              <a:buClr>
                <a:schemeClr val="dk1"/>
              </a:buClr>
              <a:buSzPts val="2400"/>
              <a:buFont typeface="Proxima Nova"/>
              <a:buChar char="●"/>
            </a:pPr>
            <a:r>
              <a:rPr lang="en" sz="2400">
                <a:solidFill>
                  <a:schemeClr val="dk1"/>
                </a:solidFill>
                <a:latin typeface="Proxima Nova"/>
                <a:ea typeface="Proxima Nova"/>
                <a:cs typeface="Proxima Nova"/>
                <a:sym typeface="Proxima Nova"/>
              </a:rPr>
              <a:t>Artbot changed from specific details to </a:t>
            </a:r>
            <a:r>
              <a:rPr b="1" lang="en" sz="2400">
                <a:solidFill>
                  <a:schemeClr val="dk1"/>
                </a:solidFill>
                <a:highlight>
                  <a:srgbClr val="FFFF00"/>
                </a:highlight>
                <a:latin typeface="Proxima Nova"/>
                <a:ea typeface="Proxima Nova"/>
                <a:cs typeface="Proxima Nova"/>
                <a:sym typeface="Proxima Nova"/>
              </a:rPr>
              <a:t>slider</a:t>
            </a:r>
            <a:endParaRPr b="1" sz="2400">
              <a:solidFill>
                <a:schemeClr val="dk1"/>
              </a:solidFill>
              <a:highlight>
                <a:srgbClr val="FFFF00"/>
              </a:highlight>
              <a:latin typeface="Proxima Nova"/>
              <a:ea typeface="Proxima Nova"/>
              <a:cs typeface="Proxima Nova"/>
              <a:sym typeface="Proxima Nova"/>
            </a:endParaRPr>
          </a:p>
          <a:p>
            <a:pPr indent="-381000" lvl="0" marL="457200" rtl="0" algn="l">
              <a:spcBef>
                <a:spcPts val="0"/>
              </a:spcBef>
              <a:spcAft>
                <a:spcPts val="0"/>
              </a:spcAft>
              <a:buClr>
                <a:schemeClr val="dk1"/>
              </a:buClr>
              <a:buSzPts val="2400"/>
              <a:buFont typeface="Proxima Nova"/>
              <a:buChar char="●"/>
            </a:pPr>
            <a:r>
              <a:rPr b="1" lang="en" sz="2400">
                <a:solidFill>
                  <a:schemeClr val="dk1"/>
                </a:solidFill>
                <a:highlight>
                  <a:srgbClr val="FFFF00"/>
                </a:highlight>
                <a:latin typeface="Proxima Nova"/>
                <a:ea typeface="Proxima Nova"/>
                <a:cs typeface="Proxima Nova"/>
                <a:sym typeface="Proxima Nova"/>
              </a:rPr>
              <a:t>Prompt offered</a:t>
            </a:r>
            <a:r>
              <a:rPr lang="en" sz="2400">
                <a:solidFill>
                  <a:schemeClr val="dk1"/>
                </a:solidFill>
                <a:latin typeface="Proxima Nova"/>
                <a:ea typeface="Proxima Nova"/>
                <a:cs typeface="Proxima Nova"/>
                <a:sym typeface="Proxima Nova"/>
              </a:rPr>
              <a:t> instead of supplied</a:t>
            </a:r>
            <a:endParaRPr sz="2400">
              <a:solidFill>
                <a:schemeClr val="dk1"/>
              </a:solidFill>
              <a:latin typeface="Proxima Nova"/>
              <a:ea typeface="Proxima Nova"/>
              <a:cs typeface="Proxima Nova"/>
              <a:sym typeface="Proxima Nova"/>
            </a:endParaRPr>
          </a:p>
        </p:txBody>
      </p:sp>
      <p:sp>
        <p:nvSpPr>
          <p:cNvPr id="271" name="Google Shape;271;p37"/>
          <p:cNvSpPr txBox="1"/>
          <p:nvPr/>
        </p:nvSpPr>
        <p:spPr>
          <a:xfrm>
            <a:off x="6365075" y="4294725"/>
            <a:ext cx="2459700" cy="96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400">
              <a:solidFill>
                <a:schemeClr val="dk1"/>
              </a:solidFill>
              <a:latin typeface="Proxima Nova"/>
              <a:ea typeface="Proxima Nova"/>
              <a:cs typeface="Proxima Nova"/>
              <a:sym typeface="Proxima Nova"/>
            </a:endParaRPr>
          </a:p>
        </p:txBody>
      </p:sp>
      <p:sp>
        <p:nvSpPr>
          <p:cNvPr id="272" name="Google Shape;272;p37"/>
          <p:cNvSpPr/>
          <p:nvPr/>
        </p:nvSpPr>
        <p:spPr>
          <a:xfrm>
            <a:off x="4727448" y="1183225"/>
            <a:ext cx="1640100" cy="694200"/>
          </a:xfrm>
          <a:prstGeom prst="rightArrow">
            <a:avLst>
              <a:gd fmla="val 50000" name="adj1"/>
              <a:gd fmla="val 50000" name="adj2"/>
            </a:avLst>
          </a:pr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3" name="Google Shape;273;p37"/>
          <p:cNvPicPr preferRelativeResize="0"/>
          <p:nvPr/>
        </p:nvPicPr>
        <p:blipFill>
          <a:blip r:embed="rId4">
            <a:alphaModFix/>
          </a:blip>
          <a:stretch>
            <a:fillRect/>
          </a:stretch>
        </p:blipFill>
        <p:spPr>
          <a:xfrm>
            <a:off x="6796725" y="385525"/>
            <a:ext cx="2247576" cy="4563749"/>
          </a:xfrm>
          <a:prstGeom prst="rect">
            <a:avLst/>
          </a:prstGeom>
          <a:noFill/>
          <a:ln>
            <a:noFill/>
          </a:ln>
        </p:spPr>
      </p:pic>
      <p:pic>
        <p:nvPicPr>
          <p:cNvPr id="274" name="Google Shape;274;p37"/>
          <p:cNvPicPr preferRelativeResize="0"/>
          <p:nvPr/>
        </p:nvPicPr>
        <p:blipFill rotWithShape="1">
          <a:blip r:embed="rId5">
            <a:alphaModFix/>
          </a:blip>
          <a:srcRect b="64140" l="73957" r="5070" t="6821"/>
          <a:stretch/>
        </p:blipFill>
        <p:spPr>
          <a:xfrm>
            <a:off x="1065076" y="1115950"/>
            <a:ext cx="2616325" cy="3615100"/>
          </a:xfrm>
          <a:prstGeom prst="rect">
            <a:avLst/>
          </a:prstGeom>
          <a:noFill/>
          <a:ln>
            <a:noFill/>
          </a:ln>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sp>
        <p:nvSpPr>
          <p:cNvPr id="279" name="Google Shape;279;p38"/>
          <p:cNvSpPr/>
          <p:nvPr/>
        </p:nvSpPr>
        <p:spPr>
          <a:xfrm>
            <a:off x="1155988" y="1654800"/>
            <a:ext cx="7720200" cy="2819700"/>
          </a:xfrm>
          <a:prstGeom prst="rightArrow">
            <a:avLst>
              <a:gd fmla="val 50000" name="adj1"/>
              <a:gd fmla="val 50000" name="adj2"/>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38"/>
          <p:cNvSpPr/>
          <p:nvPr/>
        </p:nvSpPr>
        <p:spPr>
          <a:xfrm>
            <a:off x="1104225" y="1559150"/>
            <a:ext cx="7848300" cy="3006600"/>
          </a:xfrm>
          <a:prstGeom prst="rightArrow">
            <a:avLst>
              <a:gd fmla="val 50000" name="adj1"/>
              <a:gd fmla="val 50000" name="adj2"/>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8"/>
          <p:cNvSpPr txBox="1"/>
          <p:nvPr/>
        </p:nvSpPr>
        <p:spPr>
          <a:xfrm>
            <a:off x="1371600" y="457200"/>
            <a:ext cx="6415800" cy="6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latin typeface="EB Garamond"/>
                <a:ea typeface="EB Garamond"/>
                <a:cs typeface="EB Garamond"/>
                <a:sym typeface="EB Garamond"/>
              </a:rPr>
              <a:t>Task Flow:</a:t>
            </a:r>
            <a:r>
              <a:rPr lang="en" sz="3000">
                <a:solidFill>
                  <a:schemeClr val="dk1"/>
                </a:solidFill>
                <a:latin typeface="Proxima Nova"/>
                <a:ea typeface="Proxima Nova"/>
                <a:cs typeface="Proxima Nova"/>
                <a:sym typeface="Proxima Nova"/>
              </a:rPr>
              <a:t> </a:t>
            </a:r>
            <a:r>
              <a:rPr i="1" lang="en" sz="2400">
                <a:solidFill>
                  <a:schemeClr val="dk1"/>
                </a:solidFill>
                <a:latin typeface="Proxima Nova"/>
                <a:ea typeface="Proxima Nova"/>
                <a:cs typeface="Proxima Nova"/>
                <a:sym typeface="Proxima Nova"/>
              </a:rPr>
              <a:t>Create a new project</a:t>
            </a:r>
            <a:endParaRPr b="1" sz="3600">
              <a:latin typeface="EB Garamond"/>
              <a:ea typeface="EB Garamond"/>
              <a:cs typeface="EB Garamond"/>
              <a:sym typeface="EB Garamond"/>
            </a:endParaRPr>
          </a:p>
        </p:txBody>
      </p:sp>
      <p:grpSp>
        <p:nvGrpSpPr>
          <p:cNvPr id="282" name="Google Shape;282;p38"/>
          <p:cNvGrpSpPr/>
          <p:nvPr/>
        </p:nvGrpSpPr>
        <p:grpSpPr>
          <a:xfrm>
            <a:off x="457200" y="457200"/>
            <a:ext cx="694194" cy="694194"/>
            <a:chOff x="7636913" y="3594963"/>
            <a:chExt cx="1309800" cy="1309800"/>
          </a:xfrm>
        </p:grpSpPr>
        <p:sp>
          <p:nvSpPr>
            <p:cNvPr id="283" name="Google Shape;283;p38"/>
            <p:cNvSpPr/>
            <p:nvPr/>
          </p:nvSpPr>
          <p:spPr>
            <a:xfrm>
              <a:off x="7636913" y="3594963"/>
              <a:ext cx="1309800" cy="13098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4" name="Google Shape;284;p38"/>
            <p:cNvPicPr preferRelativeResize="0"/>
            <p:nvPr/>
          </p:nvPicPr>
          <p:blipFill>
            <a:blip r:embed="rId3">
              <a:alphaModFix/>
            </a:blip>
            <a:stretch>
              <a:fillRect/>
            </a:stretch>
          </p:blipFill>
          <p:spPr>
            <a:xfrm rot="-932171">
              <a:off x="7862212" y="3820273"/>
              <a:ext cx="859223" cy="859201"/>
            </a:xfrm>
            <a:prstGeom prst="rect">
              <a:avLst/>
            </a:prstGeom>
            <a:noFill/>
            <a:ln>
              <a:noFill/>
            </a:ln>
          </p:spPr>
        </p:pic>
      </p:grpSp>
      <p:cxnSp>
        <p:nvCxnSpPr>
          <p:cNvPr id="285" name="Google Shape;285;p38"/>
          <p:cNvCxnSpPr/>
          <p:nvPr/>
        </p:nvCxnSpPr>
        <p:spPr>
          <a:xfrm>
            <a:off x="-1652050" y="2724000"/>
            <a:ext cx="2537400" cy="300"/>
          </a:xfrm>
          <a:prstGeom prst="straightConnector1">
            <a:avLst/>
          </a:prstGeom>
          <a:noFill/>
          <a:ln cap="flat" cmpd="sng" w="38100">
            <a:solidFill>
              <a:schemeClr val="dk2"/>
            </a:solidFill>
            <a:prstDash val="dot"/>
            <a:round/>
            <a:headEnd len="med" w="med" type="none"/>
            <a:tailEnd len="med" w="med" type="none"/>
          </a:ln>
        </p:spPr>
      </p:cxnSp>
      <p:cxnSp>
        <p:nvCxnSpPr>
          <p:cNvPr id="286" name="Google Shape;286;p38"/>
          <p:cNvCxnSpPr/>
          <p:nvPr/>
        </p:nvCxnSpPr>
        <p:spPr>
          <a:xfrm>
            <a:off x="803997" y="1183219"/>
            <a:ext cx="600" cy="1575600"/>
          </a:xfrm>
          <a:prstGeom prst="straightConnector1">
            <a:avLst/>
          </a:prstGeom>
          <a:noFill/>
          <a:ln cap="flat" cmpd="sng" w="38100">
            <a:solidFill>
              <a:schemeClr val="dk2"/>
            </a:solidFill>
            <a:prstDash val="dot"/>
            <a:round/>
            <a:headEnd len="med" w="med" type="none"/>
            <a:tailEnd len="med" w="med" type="none"/>
          </a:ln>
        </p:spPr>
      </p:cxnSp>
      <p:pic>
        <p:nvPicPr>
          <p:cNvPr id="287" name="Google Shape;287;p38"/>
          <p:cNvPicPr preferRelativeResize="0"/>
          <p:nvPr/>
        </p:nvPicPr>
        <p:blipFill rotWithShape="1">
          <a:blip r:embed="rId4">
            <a:alphaModFix/>
          </a:blip>
          <a:srcRect b="0" l="0" r="0" t="0"/>
          <a:stretch/>
        </p:blipFill>
        <p:spPr>
          <a:xfrm>
            <a:off x="1307225" y="1429271"/>
            <a:ext cx="793170" cy="1563187"/>
          </a:xfrm>
          <a:prstGeom prst="rect">
            <a:avLst/>
          </a:prstGeom>
          <a:noFill/>
          <a:ln>
            <a:noFill/>
          </a:ln>
        </p:spPr>
      </p:pic>
      <p:pic>
        <p:nvPicPr>
          <p:cNvPr id="288" name="Google Shape;288;p38"/>
          <p:cNvPicPr preferRelativeResize="0"/>
          <p:nvPr/>
        </p:nvPicPr>
        <p:blipFill rotWithShape="1">
          <a:blip r:embed="rId5">
            <a:alphaModFix/>
          </a:blip>
          <a:srcRect b="0" l="3650" r="783" t="931"/>
          <a:stretch/>
        </p:blipFill>
        <p:spPr>
          <a:xfrm>
            <a:off x="2194265" y="1427876"/>
            <a:ext cx="784151" cy="1565974"/>
          </a:xfrm>
          <a:prstGeom prst="rect">
            <a:avLst/>
          </a:prstGeom>
          <a:noFill/>
          <a:ln>
            <a:noFill/>
          </a:ln>
        </p:spPr>
      </p:pic>
      <p:pic>
        <p:nvPicPr>
          <p:cNvPr id="289" name="Google Shape;289;p38"/>
          <p:cNvPicPr preferRelativeResize="0"/>
          <p:nvPr/>
        </p:nvPicPr>
        <p:blipFill rotWithShape="1">
          <a:blip r:embed="rId6">
            <a:alphaModFix/>
          </a:blip>
          <a:srcRect b="0" l="651" r="651" t="0"/>
          <a:stretch/>
        </p:blipFill>
        <p:spPr>
          <a:xfrm>
            <a:off x="2193353" y="3135455"/>
            <a:ext cx="784151" cy="1565972"/>
          </a:xfrm>
          <a:prstGeom prst="rect">
            <a:avLst/>
          </a:prstGeom>
          <a:noFill/>
          <a:ln>
            <a:noFill/>
          </a:ln>
        </p:spPr>
      </p:pic>
      <p:pic>
        <p:nvPicPr>
          <p:cNvPr id="290" name="Google Shape;290;p38"/>
          <p:cNvPicPr preferRelativeResize="0"/>
          <p:nvPr/>
        </p:nvPicPr>
        <p:blipFill rotWithShape="1">
          <a:blip r:embed="rId7">
            <a:alphaModFix/>
          </a:blip>
          <a:srcRect b="335" l="586" r="0" t="928"/>
          <a:stretch/>
        </p:blipFill>
        <p:spPr>
          <a:xfrm>
            <a:off x="3967717" y="2282231"/>
            <a:ext cx="801578" cy="1565973"/>
          </a:xfrm>
          <a:prstGeom prst="rect">
            <a:avLst/>
          </a:prstGeom>
          <a:noFill/>
          <a:ln>
            <a:noFill/>
          </a:ln>
        </p:spPr>
      </p:pic>
      <p:pic>
        <p:nvPicPr>
          <p:cNvPr id="291" name="Google Shape;291;p38"/>
          <p:cNvPicPr preferRelativeResize="0"/>
          <p:nvPr/>
        </p:nvPicPr>
        <p:blipFill rotWithShape="1">
          <a:blip r:embed="rId8">
            <a:alphaModFix/>
          </a:blip>
          <a:srcRect b="2490" l="4417" r="4681" t="2821"/>
          <a:stretch/>
        </p:blipFill>
        <p:spPr>
          <a:xfrm>
            <a:off x="4854438" y="3133105"/>
            <a:ext cx="801577" cy="1565976"/>
          </a:xfrm>
          <a:prstGeom prst="rect">
            <a:avLst/>
          </a:prstGeom>
          <a:noFill/>
          <a:ln>
            <a:noFill/>
          </a:ln>
        </p:spPr>
      </p:pic>
      <p:pic>
        <p:nvPicPr>
          <p:cNvPr id="292" name="Google Shape;292;p38"/>
          <p:cNvPicPr preferRelativeResize="0"/>
          <p:nvPr/>
        </p:nvPicPr>
        <p:blipFill rotWithShape="1">
          <a:blip r:embed="rId9">
            <a:alphaModFix/>
          </a:blip>
          <a:srcRect b="0" l="1287" r="422" t="139"/>
          <a:stretch/>
        </p:blipFill>
        <p:spPr>
          <a:xfrm>
            <a:off x="3072279" y="1427875"/>
            <a:ext cx="801578" cy="1565975"/>
          </a:xfrm>
          <a:prstGeom prst="rect">
            <a:avLst/>
          </a:prstGeom>
          <a:noFill/>
          <a:ln>
            <a:noFill/>
          </a:ln>
        </p:spPr>
      </p:pic>
      <p:pic>
        <p:nvPicPr>
          <p:cNvPr id="293" name="Google Shape;293;p38"/>
          <p:cNvPicPr preferRelativeResize="0"/>
          <p:nvPr/>
        </p:nvPicPr>
        <p:blipFill rotWithShape="1">
          <a:blip r:embed="rId10">
            <a:alphaModFix/>
          </a:blip>
          <a:srcRect b="0" l="4422" r="1477" t="911"/>
          <a:stretch/>
        </p:blipFill>
        <p:spPr>
          <a:xfrm>
            <a:off x="4863155" y="1430038"/>
            <a:ext cx="784152" cy="1565973"/>
          </a:xfrm>
          <a:prstGeom prst="rect">
            <a:avLst/>
          </a:prstGeom>
          <a:noFill/>
          <a:ln>
            <a:noFill/>
          </a:ln>
        </p:spPr>
      </p:pic>
      <p:pic>
        <p:nvPicPr>
          <p:cNvPr id="294" name="Google Shape;294;p38"/>
          <p:cNvPicPr preferRelativeResize="0"/>
          <p:nvPr/>
        </p:nvPicPr>
        <p:blipFill rotWithShape="1">
          <a:blip r:embed="rId11">
            <a:alphaModFix/>
          </a:blip>
          <a:srcRect b="0" l="2504" r="407" t="1999"/>
          <a:stretch/>
        </p:blipFill>
        <p:spPr>
          <a:xfrm>
            <a:off x="5741158" y="2280139"/>
            <a:ext cx="784151" cy="1565974"/>
          </a:xfrm>
          <a:prstGeom prst="rect">
            <a:avLst/>
          </a:prstGeom>
          <a:noFill/>
          <a:ln>
            <a:noFill/>
          </a:ln>
        </p:spPr>
      </p:pic>
      <p:pic>
        <p:nvPicPr>
          <p:cNvPr id="295" name="Google Shape;295;p38"/>
          <p:cNvPicPr preferRelativeResize="0"/>
          <p:nvPr/>
        </p:nvPicPr>
        <p:blipFill rotWithShape="1">
          <a:blip r:embed="rId12">
            <a:alphaModFix/>
          </a:blip>
          <a:srcRect b="155" l="3956" r="0" t="2757"/>
          <a:stretch/>
        </p:blipFill>
        <p:spPr>
          <a:xfrm>
            <a:off x="6619160" y="2282244"/>
            <a:ext cx="784152" cy="1565975"/>
          </a:xfrm>
          <a:prstGeom prst="rect">
            <a:avLst/>
          </a:prstGeom>
          <a:noFill/>
          <a:ln>
            <a:noFill/>
          </a:ln>
        </p:spPr>
      </p:pic>
      <p:pic>
        <p:nvPicPr>
          <p:cNvPr id="296" name="Google Shape;296;p38"/>
          <p:cNvPicPr preferRelativeResize="0"/>
          <p:nvPr/>
        </p:nvPicPr>
        <p:blipFill rotWithShape="1">
          <a:blip r:embed="rId13">
            <a:alphaModFix/>
          </a:blip>
          <a:srcRect b="1948" l="2436" r="3135" t="3471"/>
          <a:stretch/>
        </p:blipFill>
        <p:spPr>
          <a:xfrm>
            <a:off x="7497163" y="2282255"/>
            <a:ext cx="784151" cy="1565978"/>
          </a:xfrm>
          <a:prstGeom prst="rect">
            <a:avLst/>
          </a:prstGeom>
          <a:noFill/>
          <a:ln>
            <a:noFill/>
          </a:ln>
        </p:spPr>
      </p:pic>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Google Shape;301;p39"/>
          <p:cNvSpPr/>
          <p:nvPr/>
        </p:nvSpPr>
        <p:spPr>
          <a:xfrm>
            <a:off x="1155988" y="1654800"/>
            <a:ext cx="7720200" cy="2819700"/>
          </a:xfrm>
          <a:prstGeom prst="rightArrow">
            <a:avLst>
              <a:gd fmla="val 50000" name="adj1"/>
              <a:gd fmla="val 50000" name="adj2"/>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9"/>
          <p:cNvSpPr/>
          <p:nvPr/>
        </p:nvSpPr>
        <p:spPr>
          <a:xfrm>
            <a:off x="1104225" y="1559150"/>
            <a:ext cx="7848300" cy="3006600"/>
          </a:xfrm>
          <a:prstGeom prst="rightArrow">
            <a:avLst>
              <a:gd fmla="val 50000" name="adj1"/>
              <a:gd fmla="val 50000" name="adj2"/>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9"/>
          <p:cNvSpPr txBox="1"/>
          <p:nvPr/>
        </p:nvSpPr>
        <p:spPr>
          <a:xfrm>
            <a:off x="1371600" y="457200"/>
            <a:ext cx="6415800" cy="6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latin typeface="EB Garamond"/>
                <a:ea typeface="EB Garamond"/>
                <a:cs typeface="EB Garamond"/>
                <a:sym typeface="EB Garamond"/>
              </a:rPr>
              <a:t>Task Flow:</a:t>
            </a:r>
            <a:r>
              <a:rPr lang="en" sz="3000">
                <a:solidFill>
                  <a:schemeClr val="dk1"/>
                </a:solidFill>
                <a:latin typeface="Proxima Nova"/>
                <a:ea typeface="Proxima Nova"/>
                <a:cs typeface="Proxima Nova"/>
                <a:sym typeface="Proxima Nova"/>
              </a:rPr>
              <a:t> </a:t>
            </a:r>
            <a:r>
              <a:rPr i="1" lang="en" sz="2400">
                <a:solidFill>
                  <a:schemeClr val="dk1"/>
                </a:solidFill>
                <a:latin typeface="Proxima Nova"/>
                <a:ea typeface="Proxima Nova"/>
                <a:cs typeface="Proxima Nova"/>
                <a:sym typeface="Proxima Nova"/>
              </a:rPr>
              <a:t>Find previous disasterpieces</a:t>
            </a:r>
            <a:endParaRPr b="1" sz="3600">
              <a:latin typeface="EB Garamond"/>
              <a:ea typeface="EB Garamond"/>
              <a:cs typeface="EB Garamond"/>
              <a:sym typeface="EB Garamond"/>
            </a:endParaRPr>
          </a:p>
        </p:txBody>
      </p:sp>
      <p:grpSp>
        <p:nvGrpSpPr>
          <p:cNvPr id="304" name="Google Shape;304;p39"/>
          <p:cNvGrpSpPr/>
          <p:nvPr/>
        </p:nvGrpSpPr>
        <p:grpSpPr>
          <a:xfrm>
            <a:off x="457200" y="457200"/>
            <a:ext cx="694194" cy="694194"/>
            <a:chOff x="7636913" y="3594963"/>
            <a:chExt cx="1309800" cy="1309800"/>
          </a:xfrm>
        </p:grpSpPr>
        <p:sp>
          <p:nvSpPr>
            <p:cNvPr id="305" name="Google Shape;305;p39"/>
            <p:cNvSpPr/>
            <p:nvPr/>
          </p:nvSpPr>
          <p:spPr>
            <a:xfrm>
              <a:off x="7636913" y="3594963"/>
              <a:ext cx="1309800" cy="13098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6" name="Google Shape;306;p39"/>
            <p:cNvPicPr preferRelativeResize="0"/>
            <p:nvPr/>
          </p:nvPicPr>
          <p:blipFill>
            <a:blip r:embed="rId3">
              <a:alphaModFix/>
            </a:blip>
            <a:stretch>
              <a:fillRect/>
            </a:stretch>
          </p:blipFill>
          <p:spPr>
            <a:xfrm rot="-932171">
              <a:off x="7862212" y="3820273"/>
              <a:ext cx="859223" cy="859201"/>
            </a:xfrm>
            <a:prstGeom prst="rect">
              <a:avLst/>
            </a:prstGeom>
            <a:noFill/>
            <a:ln>
              <a:noFill/>
            </a:ln>
          </p:spPr>
        </p:pic>
      </p:grpSp>
      <p:cxnSp>
        <p:nvCxnSpPr>
          <p:cNvPr id="307" name="Google Shape;307;p39"/>
          <p:cNvCxnSpPr/>
          <p:nvPr/>
        </p:nvCxnSpPr>
        <p:spPr>
          <a:xfrm>
            <a:off x="-1652050" y="2724000"/>
            <a:ext cx="2537400" cy="300"/>
          </a:xfrm>
          <a:prstGeom prst="straightConnector1">
            <a:avLst/>
          </a:prstGeom>
          <a:noFill/>
          <a:ln cap="flat" cmpd="sng" w="38100">
            <a:solidFill>
              <a:schemeClr val="dk2"/>
            </a:solidFill>
            <a:prstDash val="dot"/>
            <a:round/>
            <a:headEnd len="med" w="med" type="none"/>
            <a:tailEnd len="med" w="med" type="none"/>
          </a:ln>
        </p:spPr>
      </p:cxnSp>
      <p:cxnSp>
        <p:nvCxnSpPr>
          <p:cNvPr id="308" name="Google Shape;308;p39"/>
          <p:cNvCxnSpPr/>
          <p:nvPr/>
        </p:nvCxnSpPr>
        <p:spPr>
          <a:xfrm>
            <a:off x="803997" y="1183219"/>
            <a:ext cx="600" cy="1575600"/>
          </a:xfrm>
          <a:prstGeom prst="straightConnector1">
            <a:avLst/>
          </a:prstGeom>
          <a:noFill/>
          <a:ln cap="flat" cmpd="sng" w="38100">
            <a:solidFill>
              <a:schemeClr val="dk2"/>
            </a:solidFill>
            <a:prstDash val="dot"/>
            <a:round/>
            <a:headEnd len="med" w="med" type="none"/>
            <a:tailEnd len="med" w="med" type="none"/>
          </a:ln>
        </p:spPr>
      </p:cxnSp>
      <p:pic>
        <p:nvPicPr>
          <p:cNvPr id="309" name="Google Shape;309;p39"/>
          <p:cNvPicPr preferRelativeResize="0"/>
          <p:nvPr/>
        </p:nvPicPr>
        <p:blipFill rotWithShape="1">
          <a:blip r:embed="rId4">
            <a:alphaModFix/>
          </a:blip>
          <a:srcRect b="1821" l="2756" r="5043" t="1811"/>
          <a:stretch/>
        </p:blipFill>
        <p:spPr>
          <a:xfrm>
            <a:off x="2286000" y="2280625"/>
            <a:ext cx="781812" cy="1563625"/>
          </a:xfrm>
          <a:prstGeom prst="rect">
            <a:avLst/>
          </a:prstGeom>
          <a:noFill/>
          <a:ln>
            <a:noFill/>
          </a:ln>
        </p:spPr>
      </p:pic>
      <p:pic>
        <p:nvPicPr>
          <p:cNvPr id="310" name="Google Shape;310;p39"/>
          <p:cNvPicPr preferRelativeResize="0"/>
          <p:nvPr/>
        </p:nvPicPr>
        <p:blipFill rotWithShape="1">
          <a:blip r:embed="rId5">
            <a:alphaModFix/>
          </a:blip>
          <a:srcRect b="1631" l="4234" r="5480" t="2408"/>
          <a:stretch/>
        </p:blipFill>
        <p:spPr>
          <a:xfrm>
            <a:off x="4173981" y="2280624"/>
            <a:ext cx="796027" cy="1563625"/>
          </a:xfrm>
          <a:prstGeom prst="rect">
            <a:avLst/>
          </a:prstGeom>
          <a:noFill/>
          <a:ln>
            <a:noFill/>
          </a:ln>
        </p:spPr>
      </p:pic>
      <p:pic>
        <p:nvPicPr>
          <p:cNvPr id="311" name="Google Shape;311;p39"/>
          <p:cNvPicPr preferRelativeResize="0"/>
          <p:nvPr/>
        </p:nvPicPr>
        <p:blipFill rotWithShape="1">
          <a:blip r:embed="rId6">
            <a:alphaModFix/>
          </a:blip>
          <a:srcRect b="0" l="1588" r="333" t="1690"/>
          <a:stretch/>
        </p:blipFill>
        <p:spPr>
          <a:xfrm>
            <a:off x="6076163" y="2280637"/>
            <a:ext cx="800208" cy="1563625"/>
          </a:xfrm>
          <a:prstGeom prst="rect">
            <a:avLst/>
          </a:prstGeom>
          <a:noFill/>
          <a:ln>
            <a:noFill/>
          </a:ln>
        </p:spPr>
      </p:pic>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sp>
        <p:nvSpPr>
          <p:cNvPr id="316" name="Google Shape;316;p40"/>
          <p:cNvSpPr/>
          <p:nvPr/>
        </p:nvSpPr>
        <p:spPr>
          <a:xfrm>
            <a:off x="1155988" y="1654800"/>
            <a:ext cx="7720200" cy="2819700"/>
          </a:xfrm>
          <a:prstGeom prst="rightArrow">
            <a:avLst>
              <a:gd fmla="val 50000" name="adj1"/>
              <a:gd fmla="val 50000" name="adj2"/>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40"/>
          <p:cNvSpPr/>
          <p:nvPr/>
        </p:nvSpPr>
        <p:spPr>
          <a:xfrm>
            <a:off x="1104225" y="1559150"/>
            <a:ext cx="7848300" cy="3006600"/>
          </a:xfrm>
          <a:prstGeom prst="rightArrow">
            <a:avLst>
              <a:gd fmla="val 50000" name="adj1"/>
              <a:gd fmla="val 50000" name="adj2"/>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40"/>
          <p:cNvSpPr txBox="1"/>
          <p:nvPr/>
        </p:nvSpPr>
        <p:spPr>
          <a:xfrm>
            <a:off x="1371600" y="457200"/>
            <a:ext cx="7232400" cy="6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latin typeface="EB Garamond"/>
                <a:ea typeface="EB Garamond"/>
                <a:cs typeface="EB Garamond"/>
                <a:sym typeface="EB Garamond"/>
              </a:rPr>
              <a:t>Task Flow:</a:t>
            </a:r>
            <a:r>
              <a:rPr lang="en" sz="3000">
                <a:solidFill>
                  <a:schemeClr val="dk1"/>
                </a:solidFill>
                <a:latin typeface="Proxima Nova"/>
                <a:ea typeface="Proxima Nova"/>
                <a:cs typeface="Proxima Nova"/>
                <a:sym typeface="Proxima Nova"/>
              </a:rPr>
              <a:t> </a:t>
            </a:r>
            <a:r>
              <a:rPr i="1" lang="en" sz="2400">
                <a:solidFill>
                  <a:schemeClr val="dk1"/>
                </a:solidFill>
                <a:latin typeface="Proxima Nova"/>
                <a:ea typeface="Proxima Nova"/>
                <a:cs typeface="Proxima Nova"/>
                <a:sym typeface="Proxima Nova"/>
              </a:rPr>
              <a:t>Check and monitor your Creative IQ</a:t>
            </a:r>
            <a:endParaRPr b="1" sz="3600">
              <a:latin typeface="EB Garamond"/>
              <a:ea typeface="EB Garamond"/>
              <a:cs typeface="EB Garamond"/>
              <a:sym typeface="EB Garamond"/>
            </a:endParaRPr>
          </a:p>
        </p:txBody>
      </p:sp>
      <p:grpSp>
        <p:nvGrpSpPr>
          <p:cNvPr id="319" name="Google Shape;319;p40"/>
          <p:cNvGrpSpPr/>
          <p:nvPr/>
        </p:nvGrpSpPr>
        <p:grpSpPr>
          <a:xfrm>
            <a:off x="457200" y="457200"/>
            <a:ext cx="694194" cy="694194"/>
            <a:chOff x="7636913" y="3594963"/>
            <a:chExt cx="1309800" cy="1309800"/>
          </a:xfrm>
        </p:grpSpPr>
        <p:sp>
          <p:nvSpPr>
            <p:cNvPr id="320" name="Google Shape;320;p40"/>
            <p:cNvSpPr/>
            <p:nvPr/>
          </p:nvSpPr>
          <p:spPr>
            <a:xfrm>
              <a:off x="7636913" y="3594963"/>
              <a:ext cx="1309800" cy="13098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1" name="Google Shape;321;p40"/>
            <p:cNvPicPr preferRelativeResize="0"/>
            <p:nvPr/>
          </p:nvPicPr>
          <p:blipFill>
            <a:blip r:embed="rId3">
              <a:alphaModFix/>
            </a:blip>
            <a:stretch>
              <a:fillRect/>
            </a:stretch>
          </p:blipFill>
          <p:spPr>
            <a:xfrm rot="-932171">
              <a:off x="7862212" y="3820273"/>
              <a:ext cx="859223" cy="859201"/>
            </a:xfrm>
            <a:prstGeom prst="rect">
              <a:avLst/>
            </a:prstGeom>
            <a:noFill/>
            <a:ln>
              <a:noFill/>
            </a:ln>
          </p:spPr>
        </p:pic>
      </p:grpSp>
      <p:cxnSp>
        <p:nvCxnSpPr>
          <p:cNvPr id="322" name="Google Shape;322;p40"/>
          <p:cNvCxnSpPr/>
          <p:nvPr/>
        </p:nvCxnSpPr>
        <p:spPr>
          <a:xfrm>
            <a:off x="-1652050" y="2724000"/>
            <a:ext cx="2537400" cy="300"/>
          </a:xfrm>
          <a:prstGeom prst="straightConnector1">
            <a:avLst/>
          </a:prstGeom>
          <a:noFill/>
          <a:ln cap="flat" cmpd="sng" w="38100">
            <a:solidFill>
              <a:schemeClr val="dk2"/>
            </a:solidFill>
            <a:prstDash val="dot"/>
            <a:round/>
            <a:headEnd len="med" w="med" type="none"/>
            <a:tailEnd len="med" w="med" type="none"/>
          </a:ln>
        </p:spPr>
      </p:cxnSp>
      <p:cxnSp>
        <p:nvCxnSpPr>
          <p:cNvPr id="323" name="Google Shape;323;p40"/>
          <p:cNvCxnSpPr/>
          <p:nvPr/>
        </p:nvCxnSpPr>
        <p:spPr>
          <a:xfrm>
            <a:off x="803997" y="1183219"/>
            <a:ext cx="600" cy="1575600"/>
          </a:xfrm>
          <a:prstGeom prst="straightConnector1">
            <a:avLst/>
          </a:prstGeom>
          <a:noFill/>
          <a:ln cap="flat" cmpd="sng" w="38100">
            <a:solidFill>
              <a:schemeClr val="dk2"/>
            </a:solidFill>
            <a:prstDash val="dot"/>
            <a:round/>
            <a:headEnd len="med" w="med" type="none"/>
            <a:tailEnd len="med" w="med" type="none"/>
          </a:ln>
        </p:spPr>
      </p:cxnSp>
      <p:pic>
        <p:nvPicPr>
          <p:cNvPr id="324" name="Google Shape;324;p40"/>
          <p:cNvPicPr preferRelativeResize="0"/>
          <p:nvPr/>
        </p:nvPicPr>
        <p:blipFill rotWithShape="1">
          <a:blip r:embed="rId4">
            <a:alphaModFix/>
          </a:blip>
          <a:srcRect b="1821" l="3171" r="4628" t="1811"/>
          <a:stretch/>
        </p:blipFill>
        <p:spPr>
          <a:xfrm>
            <a:off x="2285982" y="2280625"/>
            <a:ext cx="781812" cy="1563625"/>
          </a:xfrm>
          <a:prstGeom prst="rect">
            <a:avLst/>
          </a:prstGeom>
          <a:noFill/>
          <a:ln>
            <a:noFill/>
          </a:ln>
        </p:spPr>
      </p:pic>
      <p:pic>
        <p:nvPicPr>
          <p:cNvPr id="325" name="Google Shape;325;p40"/>
          <p:cNvPicPr preferRelativeResize="0"/>
          <p:nvPr/>
        </p:nvPicPr>
        <p:blipFill rotWithShape="1">
          <a:blip r:embed="rId5">
            <a:alphaModFix/>
          </a:blip>
          <a:srcRect b="0" l="2820" r="261" t="1739"/>
          <a:stretch/>
        </p:blipFill>
        <p:spPr>
          <a:xfrm>
            <a:off x="4171885" y="1426464"/>
            <a:ext cx="781811" cy="1563623"/>
          </a:xfrm>
          <a:prstGeom prst="rect">
            <a:avLst/>
          </a:prstGeom>
          <a:noFill/>
          <a:ln>
            <a:noFill/>
          </a:ln>
        </p:spPr>
      </p:pic>
      <p:pic>
        <p:nvPicPr>
          <p:cNvPr id="326" name="Google Shape;326;p40"/>
          <p:cNvPicPr preferRelativeResize="0"/>
          <p:nvPr/>
        </p:nvPicPr>
        <p:blipFill rotWithShape="1">
          <a:blip r:embed="rId6">
            <a:alphaModFix/>
          </a:blip>
          <a:srcRect b="0" l="777" r="777" t="338"/>
          <a:stretch/>
        </p:blipFill>
        <p:spPr>
          <a:xfrm>
            <a:off x="4171885" y="3136392"/>
            <a:ext cx="781811" cy="1563625"/>
          </a:xfrm>
          <a:prstGeom prst="rect">
            <a:avLst/>
          </a:prstGeom>
          <a:noFill/>
          <a:ln>
            <a:noFill/>
          </a:ln>
        </p:spPr>
      </p:pic>
      <p:pic>
        <p:nvPicPr>
          <p:cNvPr id="327" name="Google Shape;327;p40"/>
          <p:cNvPicPr preferRelativeResize="0"/>
          <p:nvPr/>
        </p:nvPicPr>
        <p:blipFill rotWithShape="1">
          <a:blip r:embed="rId7">
            <a:alphaModFix/>
          </a:blip>
          <a:srcRect b="0" l="1040" r="843" t="1632"/>
          <a:stretch/>
        </p:blipFill>
        <p:spPr>
          <a:xfrm>
            <a:off x="6071616" y="2282838"/>
            <a:ext cx="800208" cy="1563623"/>
          </a:xfrm>
          <a:prstGeom prst="rect">
            <a:avLst/>
          </a:prstGeom>
          <a:noFill/>
          <a:ln>
            <a:noFill/>
          </a:ln>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331" name="Shape 331"/>
        <p:cNvGrpSpPr/>
        <p:nvPr/>
      </p:nvGrpSpPr>
      <p:grpSpPr>
        <a:xfrm>
          <a:off x="0" y="0"/>
          <a:ext cx="0" cy="0"/>
          <a:chOff x="0" y="0"/>
          <a:chExt cx="0" cy="0"/>
        </a:xfrm>
      </p:grpSpPr>
      <p:sp>
        <p:nvSpPr>
          <p:cNvPr id="332" name="Google Shape;332;p41"/>
          <p:cNvSpPr txBox="1"/>
          <p:nvPr>
            <p:ph type="ctrTitle"/>
          </p:nvPr>
        </p:nvSpPr>
        <p:spPr>
          <a:xfrm>
            <a:off x="1742850" y="178075"/>
            <a:ext cx="5658300" cy="922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4000">
                <a:solidFill>
                  <a:srgbClr val="FFFFFF"/>
                </a:solidFill>
                <a:latin typeface="EB Garamond"/>
                <a:ea typeface="EB Garamond"/>
                <a:cs typeface="EB Garamond"/>
                <a:sym typeface="EB Garamond"/>
              </a:rPr>
              <a:t>Prototype Overview </a:t>
            </a:r>
            <a:endParaRPr sz="4000">
              <a:solidFill>
                <a:srgbClr val="FFFFFF"/>
              </a:solidFill>
            </a:endParaRPr>
          </a:p>
        </p:txBody>
      </p:sp>
      <p:sp>
        <p:nvSpPr>
          <p:cNvPr id="333" name="Google Shape;333;p41"/>
          <p:cNvSpPr txBox="1"/>
          <p:nvPr/>
        </p:nvSpPr>
        <p:spPr>
          <a:xfrm>
            <a:off x="588500" y="3778925"/>
            <a:ext cx="2571900" cy="96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400">
              <a:solidFill>
                <a:srgbClr val="FFFFFF"/>
              </a:solidFill>
              <a:latin typeface="Proxima Nova"/>
              <a:ea typeface="Proxima Nova"/>
              <a:cs typeface="Proxima Nova"/>
              <a:sym typeface="Proxima Nova"/>
            </a:endParaRPr>
          </a:p>
        </p:txBody>
      </p:sp>
      <p:sp>
        <p:nvSpPr>
          <p:cNvPr id="334" name="Google Shape;334;p41"/>
          <p:cNvSpPr txBox="1"/>
          <p:nvPr/>
        </p:nvSpPr>
        <p:spPr>
          <a:xfrm>
            <a:off x="3679175" y="3778925"/>
            <a:ext cx="2140200" cy="96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400">
              <a:solidFill>
                <a:srgbClr val="FFFFFF"/>
              </a:solidFill>
              <a:latin typeface="Proxima Nova"/>
              <a:ea typeface="Proxima Nova"/>
              <a:cs typeface="Proxima Nova"/>
              <a:sym typeface="Proxima Nova"/>
            </a:endParaRPr>
          </a:p>
        </p:txBody>
      </p:sp>
      <p:sp>
        <p:nvSpPr>
          <p:cNvPr id="335" name="Google Shape;335;p41"/>
          <p:cNvSpPr txBox="1"/>
          <p:nvPr/>
        </p:nvSpPr>
        <p:spPr>
          <a:xfrm>
            <a:off x="6470850" y="3778925"/>
            <a:ext cx="2140200" cy="96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400">
              <a:solidFill>
                <a:srgbClr val="FFFFFF"/>
              </a:solidFill>
              <a:latin typeface="Proxima Nova"/>
              <a:ea typeface="Proxima Nova"/>
              <a:cs typeface="Proxima Nova"/>
              <a:sym typeface="Proxima Nova"/>
            </a:endParaRPr>
          </a:p>
        </p:txBody>
      </p:sp>
      <p:grpSp>
        <p:nvGrpSpPr>
          <p:cNvPr id="336" name="Google Shape;336;p41"/>
          <p:cNvGrpSpPr/>
          <p:nvPr/>
        </p:nvGrpSpPr>
        <p:grpSpPr>
          <a:xfrm>
            <a:off x="1742850" y="483800"/>
            <a:ext cx="520646" cy="520646"/>
            <a:chOff x="7636913" y="3594963"/>
            <a:chExt cx="1309800" cy="1309800"/>
          </a:xfrm>
        </p:grpSpPr>
        <p:sp>
          <p:nvSpPr>
            <p:cNvPr id="337" name="Google Shape;337;p41"/>
            <p:cNvSpPr/>
            <p:nvPr/>
          </p:nvSpPr>
          <p:spPr>
            <a:xfrm>
              <a:off x="7636913" y="3594963"/>
              <a:ext cx="1309800" cy="13098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8" name="Google Shape;338;p41"/>
            <p:cNvPicPr preferRelativeResize="0"/>
            <p:nvPr/>
          </p:nvPicPr>
          <p:blipFill>
            <a:blip r:embed="rId3">
              <a:alphaModFix/>
            </a:blip>
            <a:stretch>
              <a:fillRect/>
            </a:stretch>
          </p:blipFill>
          <p:spPr>
            <a:xfrm rot="-932171">
              <a:off x="7862212" y="3820273"/>
              <a:ext cx="859223" cy="859201"/>
            </a:xfrm>
            <a:prstGeom prst="rect">
              <a:avLst/>
            </a:prstGeom>
            <a:noFill/>
            <a:ln>
              <a:noFill/>
            </a:ln>
          </p:spPr>
        </p:pic>
      </p:grpSp>
      <p:pic>
        <p:nvPicPr>
          <p:cNvPr id="339" name="Google Shape;339;p41"/>
          <p:cNvPicPr preferRelativeResize="0"/>
          <p:nvPr/>
        </p:nvPicPr>
        <p:blipFill>
          <a:blip r:embed="rId4">
            <a:alphaModFix/>
          </a:blip>
          <a:stretch>
            <a:fillRect/>
          </a:stretch>
        </p:blipFill>
        <p:spPr>
          <a:xfrm>
            <a:off x="372376" y="1437575"/>
            <a:ext cx="1964309" cy="2945900"/>
          </a:xfrm>
          <a:prstGeom prst="rect">
            <a:avLst/>
          </a:prstGeom>
          <a:noFill/>
          <a:ln>
            <a:noFill/>
          </a:ln>
        </p:spPr>
      </p:pic>
      <p:sp>
        <p:nvSpPr>
          <p:cNvPr id="340" name="Google Shape;340;p41"/>
          <p:cNvSpPr txBox="1"/>
          <p:nvPr/>
        </p:nvSpPr>
        <p:spPr>
          <a:xfrm>
            <a:off x="480775" y="4383475"/>
            <a:ext cx="1747500" cy="52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Proxima Nova"/>
                <a:ea typeface="Proxima Nova"/>
                <a:cs typeface="Proxima Nova"/>
                <a:sym typeface="Proxima Nova"/>
              </a:rPr>
              <a:t>Figma</a:t>
            </a:r>
            <a:endParaRPr b="1" sz="2400">
              <a:solidFill>
                <a:srgbClr val="FFFFFF"/>
              </a:solidFill>
              <a:latin typeface="Proxima Nova"/>
              <a:ea typeface="Proxima Nova"/>
              <a:cs typeface="Proxima Nova"/>
              <a:sym typeface="Proxima Nova"/>
            </a:endParaRPr>
          </a:p>
        </p:txBody>
      </p:sp>
      <p:sp>
        <p:nvSpPr>
          <p:cNvPr id="341" name="Google Shape;341;p41"/>
          <p:cNvSpPr txBox="1"/>
          <p:nvPr/>
        </p:nvSpPr>
        <p:spPr>
          <a:xfrm>
            <a:off x="2584625" y="1100275"/>
            <a:ext cx="3097200" cy="380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EB Garamond"/>
                <a:ea typeface="EB Garamond"/>
                <a:cs typeface="EB Garamond"/>
                <a:sym typeface="EB Garamond"/>
              </a:rPr>
              <a:t>PROS</a:t>
            </a:r>
            <a:endParaRPr b="1" sz="2400">
              <a:solidFill>
                <a:srgbClr val="FFFFFF"/>
              </a:solidFill>
              <a:latin typeface="EB Garamond"/>
              <a:ea typeface="EB Garamond"/>
              <a:cs typeface="EB Garamond"/>
              <a:sym typeface="EB Garamond"/>
            </a:endParaRPr>
          </a:p>
          <a:p>
            <a:pPr indent="-342900" lvl="0" marL="457200" rtl="0" algn="l">
              <a:spcBef>
                <a:spcPts val="1000"/>
              </a:spcBef>
              <a:spcAft>
                <a:spcPts val="0"/>
              </a:spcAft>
              <a:buClr>
                <a:srgbClr val="FFFFFF"/>
              </a:buClr>
              <a:buSzPts val="1800"/>
              <a:buFont typeface="Proxima Nova"/>
              <a:buChar char="●"/>
            </a:pPr>
            <a:r>
              <a:rPr lang="en" sz="1800">
                <a:solidFill>
                  <a:srgbClr val="FFFFFF"/>
                </a:solidFill>
                <a:latin typeface="Proxima Nova"/>
                <a:ea typeface="Proxima Nova"/>
                <a:cs typeface="Proxima Nova"/>
                <a:sym typeface="Proxima Nova"/>
              </a:rPr>
              <a:t>Easy to make </a:t>
            </a:r>
            <a:r>
              <a:rPr b="1" lang="en" sz="1800">
                <a:solidFill>
                  <a:schemeClr val="dk1"/>
                </a:solidFill>
                <a:highlight>
                  <a:srgbClr val="FFFF00"/>
                </a:highlight>
                <a:latin typeface="EB Garamond"/>
                <a:ea typeface="EB Garamond"/>
                <a:cs typeface="EB Garamond"/>
                <a:sym typeface="EB Garamond"/>
              </a:rPr>
              <a:t>consistent display assets</a:t>
            </a:r>
            <a:r>
              <a:rPr lang="en" sz="1800">
                <a:solidFill>
                  <a:srgbClr val="FFFFFF"/>
                </a:solidFill>
                <a:latin typeface="Proxima Nova"/>
                <a:ea typeface="Proxima Nova"/>
                <a:cs typeface="Proxima Nova"/>
                <a:sym typeface="Proxima Nova"/>
              </a:rPr>
              <a:t> </a:t>
            </a:r>
            <a:r>
              <a:rPr lang="en" sz="1800">
                <a:solidFill>
                  <a:srgbClr val="FFFFFF"/>
                </a:solidFill>
                <a:latin typeface="Proxima Nova"/>
                <a:ea typeface="Proxima Nova"/>
                <a:cs typeface="Proxima Nova"/>
                <a:sym typeface="Proxima Nova"/>
              </a:rPr>
              <a:t>throughout prototype </a:t>
            </a:r>
            <a:endParaRPr sz="1800">
              <a:solidFill>
                <a:srgbClr val="FFFFFF"/>
              </a:solidFill>
              <a:latin typeface="Proxima Nova"/>
              <a:ea typeface="Proxima Nova"/>
              <a:cs typeface="Proxima Nova"/>
              <a:sym typeface="Proxima Nova"/>
            </a:endParaRPr>
          </a:p>
          <a:p>
            <a:pPr indent="-342900" lvl="0" marL="457200" rtl="0" algn="l">
              <a:spcBef>
                <a:spcPts val="1000"/>
              </a:spcBef>
              <a:spcAft>
                <a:spcPts val="0"/>
              </a:spcAft>
              <a:buClr>
                <a:srgbClr val="FFFFFF"/>
              </a:buClr>
              <a:buSzPts val="1800"/>
              <a:buFont typeface="Proxima Nova"/>
              <a:buChar char="●"/>
            </a:pPr>
            <a:r>
              <a:rPr lang="en" sz="1800">
                <a:solidFill>
                  <a:srgbClr val="FFFFFF"/>
                </a:solidFill>
                <a:latin typeface="Proxima Nova"/>
                <a:ea typeface="Proxima Nova"/>
                <a:cs typeface="Proxima Nova"/>
                <a:sym typeface="Proxima Nova"/>
              </a:rPr>
              <a:t>Great </a:t>
            </a:r>
            <a:r>
              <a:rPr lang="en" sz="1800">
                <a:latin typeface="Proxima Nova"/>
                <a:ea typeface="Proxima Nova"/>
                <a:cs typeface="Proxima Nova"/>
                <a:sym typeface="Proxima Nova"/>
              </a:rPr>
              <a:t> </a:t>
            </a:r>
            <a:r>
              <a:rPr b="1" lang="en" sz="1800">
                <a:highlight>
                  <a:srgbClr val="FFFF00"/>
                </a:highlight>
                <a:latin typeface="EB Garamond"/>
                <a:ea typeface="EB Garamond"/>
                <a:cs typeface="EB Garamond"/>
                <a:sym typeface="EB Garamond"/>
              </a:rPr>
              <a:t>transitions</a:t>
            </a:r>
            <a:r>
              <a:rPr lang="en" sz="1800">
                <a:latin typeface="EB Garamond"/>
                <a:ea typeface="EB Garamond"/>
                <a:cs typeface="EB Garamond"/>
                <a:sym typeface="EB Garamond"/>
              </a:rPr>
              <a:t>.</a:t>
            </a:r>
            <a:r>
              <a:rPr lang="en" sz="1800">
                <a:solidFill>
                  <a:srgbClr val="FFFFFF"/>
                </a:solidFill>
                <a:latin typeface="Proxima Nova"/>
                <a:ea typeface="Proxima Nova"/>
                <a:cs typeface="Proxima Nova"/>
                <a:sym typeface="Proxima Nova"/>
              </a:rPr>
              <a:t>convenient for our app</a:t>
            </a:r>
            <a:endParaRPr sz="1800">
              <a:solidFill>
                <a:srgbClr val="FFFFFF"/>
              </a:solidFill>
              <a:latin typeface="Proxima Nova"/>
              <a:ea typeface="Proxima Nova"/>
              <a:cs typeface="Proxima Nova"/>
              <a:sym typeface="Proxima Nova"/>
            </a:endParaRPr>
          </a:p>
          <a:p>
            <a:pPr indent="-342900" lvl="0" marL="457200" rtl="0" algn="l">
              <a:spcBef>
                <a:spcPts val="1000"/>
              </a:spcBef>
              <a:spcAft>
                <a:spcPts val="0"/>
              </a:spcAft>
              <a:buClr>
                <a:srgbClr val="FFFFFF"/>
              </a:buClr>
              <a:buSzPts val="1800"/>
              <a:buFont typeface="Proxima Nova"/>
              <a:buChar char="●"/>
            </a:pPr>
            <a:r>
              <a:rPr lang="en" sz="1800">
                <a:solidFill>
                  <a:srgbClr val="FFFFFF"/>
                </a:solidFill>
                <a:latin typeface="Proxima Nova"/>
                <a:ea typeface="Proxima Nova"/>
                <a:cs typeface="Proxima Nova"/>
                <a:sym typeface="Proxima Nova"/>
              </a:rPr>
              <a:t>Got pretty far  </a:t>
            </a:r>
            <a:r>
              <a:rPr b="1" lang="en" sz="1800">
                <a:highlight>
                  <a:srgbClr val="FFFF00"/>
                </a:highlight>
                <a:latin typeface="EB Garamond"/>
                <a:ea typeface="EB Garamond"/>
                <a:cs typeface="EB Garamond"/>
                <a:sym typeface="EB Garamond"/>
              </a:rPr>
              <a:t>without using Wizard of Oz techniques</a:t>
            </a:r>
            <a:r>
              <a:rPr lang="en" sz="1800">
                <a:latin typeface="EB Garamond"/>
                <a:ea typeface="EB Garamond"/>
                <a:cs typeface="EB Garamond"/>
                <a:sym typeface="EB Garamond"/>
              </a:rPr>
              <a:t>.</a:t>
            </a:r>
            <a:r>
              <a:rPr lang="en" sz="1800">
                <a:latin typeface="Proxima Nova"/>
                <a:ea typeface="Proxima Nova"/>
                <a:cs typeface="Proxima Nova"/>
                <a:sym typeface="Proxima Nova"/>
              </a:rPr>
              <a:t> </a:t>
            </a:r>
            <a:endParaRPr sz="1800">
              <a:latin typeface="Proxima Nova"/>
              <a:ea typeface="Proxima Nova"/>
              <a:cs typeface="Proxima Nova"/>
              <a:sym typeface="Proxima Nova"/>
            </a:endParaRPr>
          </a:p>
          <a:p>
            <a:pPr indent="0" lvl="0" marL="457200" rtl="0" algn="l">
              <a:spcBef>
                <a:spcPts val="1000"/>
              </a:spcBef>
              <a:spcAft>
                <a:spcPts val="0"/>
              </a:spcAft>
              <a:buNone/>
            </a:pPr>
            <a:r>
              <a:t/>
            </a:r>
            <a:endParaRPr sz="1800">
              <a:solidFill>
                <a:srgbClr val="FFFFFF"/>
              </a:solidFill>
              <a:latin typeface="Proxima Nova"/>
              <a:ea typeface="Proxima Nova"/>
              <a:cs typeface="Proxima Nova"/>
              <a:sym typeface="Proxima Nova"/>
            </a:endParaRPr>
          </a:p>
          <a:p>
            <a:pPr indent="0" lvl="0" marL="0" rtl="0" algn="l">
              <a:spcBef>
                <a:spcPts val="1000"/>
              </a:spcBef>
              <a:spcAft>
                <a:spcPts val="0"/>
              </a:spcAft>
              <a:buNone/>
            </a:pPr>
            <a:r>
              <a:t/>
            </a:r>
            <a:endParaRPr sz="1800">
              <a:solidFill>
                <a:srgbClr val="FFFFFF"/>
              </a:solidFill>
              <a:latin typeface="EB Garamond"/>
              <a:ea typeface="EB Garamond"/>
              <a:cs typeface="EB Garamond"/>
              <a:sym typeface="EB Garamond"/>
            </a:endParaRPr>
          </a:p>
          <a:p>
            <a:pPr indent="0" lvl="0" marL="0" rtl="0" algn="l">
              <a:spcBef>
                <a:spcPts val="1000"/>
              </a:spcBef>
              <a:spcAft>
                <a:spcPts val="1000"/>
              </a:spcAft>
              <a:buClr>
                <a:schemeClr val="dk1"/>
              </a:buClr>
              <a:buSzPts val="1100"/>
              <a:buFont typeface="Arial"/>
              <a:buNone/>
            </a:pPr>
            <a:r>
              <a:t/>
            </a:r>
            <a:endParaRPr sz="1800">
              <a:solidFill>
                <a:srgbClr val="FFFFFF"/>
              </a:solidFill>
              <a:latin typeface="Proxima Nova"/>
              <a:ea typeface="Proxima Nova"/>
              <a:cs typeface="Proxima Nova"/>
              <a:sym typeface="Proxima Nova"/>
            </a:endParaRPr>
          </a:p>
        </p:txBody>
      </p:sp>
      <p:sp>
        <p:nvSpPr>
          <p:cNvPr id="342" name="Google Shape;342;p41"/>
          <p:cNvSpPr txBox="1"/>
          <p:nvPr/>
        </p:nvSpPr>
        <p:spPr>
          <a:xfrm>
            <a:off x="5681825" y="1100275"/>
            <a:ext cx="3211200" cy="380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EB Garamond"/>
                <a:ea typeface="EB Garamond"/>
                <a:cs typeface="EB Garamond"/>
                <a:sym typeface="EB Garamond"/>
              </a:rPr>
              <a:t>CONS</a:t>
            </a:r>
            <a:endParaRPr b="1" sz="2400">
              <a:solidFill>
                <a:srgbClr val="FFFFFF"/>
              </a:solidFill>
              <a:latin typeface="EB Garamond"/>
              <a:ea typeface="EB Garamond"/>
              <a:cs typeface="EB Garamond"/>
              <a:sym typeface="EB Garamond"/>
            </a:endParaRPr>
          </a:p>
          <a:p>
            <a:pPr indent="-342900" lvl="0" marL="457200" rtl="0" algn="l">
              <a:spcBef>
                <a:spcPts val="1000"/>
              </a:spcBef>
              <a:spcAft>
                <a:spcPts val="0"/>
              </a:spcAft>
              <a:buClr>
                <a:srgbClr val="FFFFFF"/>
              </a:buClr>
              <a:buSzPts val="1800"/>
              <a:buFont typeface="Proxima Nova"/>
              <a:buChar char="●"/>
            </a:pPr>
            <a:r>
              <a:rPr b="1" lang="en" sz="1800">
                <a:highlight>
                  <a:srgbClr val="FFFF00"/>
                </a:highlight>
                <a:latin typeface="EB Garamond"/>
                <a:ea typeface="EB Garamond"/>
                <a:cs typeface="EB Garamond"/>
                <a:sym typeface="EB Garamond"/>
              </a:rPr>
              <a:t>Couldn’t simulate drawing,</a:t>
            </a:r>
            <a:r>
              <a:rPr lang="en" sz="1800">
                <a:solidFill>
                  <a:srgbClr val="FFFFFF"/>
                </a:solidFill>
                <a:latin typeface="Proxima Nova"/>
                <a:ea typeface="Proxima Nova"/>
                <a:cs typeface="Proxima Nova"/>
                <a:sym typeface="Proxima Nova"/>
              </a:rPr>
              <a:t>, our core feature of Artbot</a:t>
            </a:r>
            <a:endParaRPr sz="1800">
              <a:solidFill>
                <a:srgbClr val="FFFFFF"/>
              </a:solidFill>
              <a:latin typeface="Proxima Nova"/>
              <a:ea typeface="Proxima Nova"/>
              <a:cs typeface="Proxima Nova"/>
              <a:sym typeface="Proxima Nova"/>
            </a:endParaRPr>
          </a:p>
          <a:p>
            <a:pPr indent="-342900" lvl="0" marL="457200" rtl="0" algn="l">
              <a:spcBef>
                <a:spcPts val="1000"/>
              </a:spcBef>
              <a:spcAft>
                <a:spcPts val="0"/>
              </a:spcAft>
              <a:buClr>
                <a:srgbClr val="FFFFFF"/>
              </a:buClr>
              <a:buSzPts val="1800"/>
              <a:buFont typeface="Proxima Nova"/>
              <a:buChar char="●"/>
            </a:pPr>
            <a:r>
              <a:rPr lang="en" sz="1800">
                <a:solidFill>
                  <a:srgbClr val="FFFFFF"/>
                </a:solidFill>
                <a:latin typeface="Proxima Nova"/>
                <a:ea typeface="Proxima Nova"/>
                <a:cs typeface="Proxima Nova"/>
                <a:sym typeface="Proxima Nova"/>
              </a:rPr>
              <a:t>Needed to </a:t>
            </a:r>
            <a:r>
              <a:rPr lang="en" sz="1800">
                <a:latin typeface="Proxima Nova"/>
                <a:ea typeface="Proxima Nova"/>
                <a:cs typeface="Proxima Nova"/>
                <a:sym typeface="Proxima Nova"/>
              </a:rPr>
              <a:t> </a:t>
            </a:r>
            <a:r>
              <a:rPr b="1" lang="en" sz="1800">
                <a:highlight>
                  <a:srgbClr val="FFFF00"/>
                </a:highlight>
                <a:latin typeface="EB Garamond"/>
                <a:ea typeface="EB Garamond"/>
                <a:cs typeface="EB Garamond"/>
                <a:sym typeface="EB Garamond"/>
              </a:rPr>
              <a:t>hardcode</a:t>
            </a:r>
            <a:r>
              <a:rPr lang="en" sz="1800">
                <a:latin typeface="EB Garamond"/>
                <a:ea typeface="EB Garamond"/>
                <a:cs typeface="EB Garamond"/>
                <a:sym typeface="EB Garamond"/>
              </a:rPr>
              <a:t>.</a:t>
            </a:r>
            <a:r>
              <a:rPr lang="en" sz="1800">
                <a:solidFill>
                  <a:srgbClr val="FFFFFF"/>
                </a:solidFill>
                <a:latin typeface="Proxima Nova"/>
                <a:ea typeface="Proxima Nova"/>
                <a:cs typeface="Proxima Nova"/>
                <a:sym typeface="Proxima Nova"/>
              </a:rPr>
              <a:t> most of the prototype</a:t>
            </a:r>
            <a:endParaRPr sz="1800">
              <a:solidFill>
                <a:srgbClr val="FFFFFF"/>
              </a:solidFill>
              <a:latin typeface="Proxima Nova"/>
              <a:ea typeface="Proxima Nova"/>
              <a:cs typeface="Proxima Nova"/>
              <a:sym typeface="Proxima Nova"/>
            </a:endParaRPr>
          </a:p>
          <a:p>
            <a:pPr indent="-342900" lvl="0" marL="457200" rtl="0" algn="l">
              <a:spcBef>
                <a:spcPts val="1000"/>
              </a:spcBef>
              <a:spcAft>
                <a:spcPts val="0"/>
              </a:spcAft>
              <a:buClr>
                <a:srgbClr val="FFFFFF"/>
              </a:buClr>
              <a:buSzPts val="1800"/>
              <a:buFont typeface="Proxima Nova"/>
              <a:buChar char="●"/>
            </a:pPr>
            <a:r>
              <a:rPr lang="en" sz="1800">
                <a:solidFill>
                  <a:srgbClr val="FFFFFF"/>
                </a:solidFill>
                <a:latin typeface="Proxima Nova"/>
                <a:ea typeface="Proxima Nova"/>
                <a:cs typeface="Proxima Nova"/>
                <a:sym typeface="Proxima Nova"/>
              </a:rPr>
              <a:t>If you aren’t well versed in Figma, </a:t>
            </a:r>
            <a:r>
              <a:rPr b="1" lang="en" sz="1800">
                <a:highlight>
                  <a:srgbClr val="FFFF00"/>
                </a:highlight>
                <a:latin typeface="EB Garamond"/>
                <a:ea typeface="EB Garamond"/>
                <a:cs typeface="EB Garamond"/>
                <a:sym typeface="EB Garamond"/>
              </a:rPr>
              <a:t>there is a steep learning curve</a:t>
            </a:r>
            <a:r>
              <a:rPr lang="en" sz="1800">
                <a:latin typeface="EB Garamond"/>
                <a:ea typeface="EB Garamond"/>
                <a:cs typeface="EB Garamond"/>
                <a:sym typeface="EB Garamond"/>
              </a:rPr>
              <a:t>.</a:t>
            </a:r>
            <a:r>
              <a:rPr lang="en" sz="1800">
                <a:latin typeface="Proxima Nova"/>
                <a:ea typeface="Proxima Nova"/>
                <a:cs typeface="Proxima Nova"/>
                <a:sym typeface="Proxima Nova"/>
              </a:rPr>
              <a:t> </a:t>
            </a:r>
            <a:endParaRPr sz="1800">
              <a:latin typeface="Proxima Nova"/>
              <a:ea typeface="Proxima Nova"/>
              <a:cs typeface="Proxima Nova"/>
              <a:sym typeface="Proxima Nova"/>
            </a:endParaRPr>
          </a:p>
          <a:p>
            <a:pPr indent="0" lvl="0" marL="457200" rtl="0" algn="l">
              <a:spcBef>
                <a:spcPts val="1000"/>
              </a:spcBef>
              <a:spcAft>
                <a:spcPts val="0"/>
              </a:spcAft>
              <a:buNone/>
            </a:pPr>
            <a:r>
              <a:t/>
            </a:r>
            <a:endParaRPr sz="1800">
              <a:solidFill>
                <a:srgbClr val="FFFFFF"/>
              </a:solidFill>
              <a:latin typeface="Proxima Nova"/>
              <a:ea typeface="Proxima Nova"/>
              <a:cs typeface="Proxima Nova"/>
              <a:sym typeface="Proxima Nova"/>
            </a:endParaRPr>
          </a:p>
          <a:p>
            <a:pPr indent="0" lvl="0" marL="0" rtl="0" algn="l">
              <a:spcBef>
                <a:spcPts val="1000"/>
              </a:spcBef>
              <a:spcAft>
                <a:spcPts val="0"/>
              </a:spcAft>
              <a:buNone/>
            </a:pPr>
            <a:r>
              <a:t/>
            </a:r>
            <a:endParaRPr sz="1800">
              <a:solidFill>
                <a:srgbClr val="FFFFFF"/>
              </a:solidFill>
              <a:latin typeface="EB Garamond"/>
              <a:ea typeface="EB Garamond"/>
              <a:cs typeface="EB Garamond"/>
              <a:sym typeface="EB Garamond"/>
            </a:endParaRPr>
          </a:p>
          <a:p>
            <a:pPr indent="0" lvl="0" marL="0" rtl="0" algn="l">
              <a:spcBef>
                <a:spcPts val="1000"/>
              </a:spcBef>
              <a:spcAft>
                <a:spcPts val="1000"/>
              </a:spcAft>
              <a:buClr>
                <a:schemeClr val="dk1"/>
              </a:buClr>
              <a:buSzPts val="1100"/>
              <a:buFont typeface="Arial"/>
              <a:buNone/>
            </a:pPr>
            <a:r>
              <a:t/>
            </a:r>
            <a:endParaRPr sz="1800">
              <a:solidFill>
                <a:srgbClr val="FFFFFF"/>
              </a:solidFill>
              <a:latin typeface="Proxima Nova"/>
              <a:ea typeface="Proxima Nova"/>
              <a:cs typeface="Proxima Nova"/>
              <a:sym typeface="Proxima Nova"/>
            </a:endParaRPr>
          </a:p>
        </p:txBody>
      </p:sp>
    </p:spTree>
  </p:cSld>
  <p:clrMapOvr>
    <a:masterClrMapping/>
  </p:clrMapOvr>
  <p:transition spd="med">
    <p:fade thruBlk="1"/>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sp>
        <p:nvSpPr>
          <p:cNvPr id="347" name="Google Shape;347;p42"/>
          <p:cNvSpPr txBox="1"/>
          <p:nvPr/>
        </p:nvSpPr>
        <p:spPr>
          <a:xfrm>
            <a:off x="1374625" y="457200"/>
            <a:ext cx="6415800" cy="6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latin typeface="EB Garamond"/>
                <a:ea typeface="EB Garamond"/>
                <a:cs typeface="EB Garamond"/>
                <a:sym typeface="EB Garamond"/>
              </a:rPr>
              <a:t>Limitations/Tradeoffs</a:t>
            </a:r>
            <a:endParaRPr i="1" sz="2400">
              <a:latin typeface="Proxima Nova"/>
              <a:ea typeface="Proxima Nova"/>
              <a:cs typeface="Proxima Nova"/>
              <a:sym typeface="Proxima Nova"/>
            </a:endParaRPr>
          </a:p>
        </p:txBody>
      </p:sp>
      <p:grpSp>
        <p:nvGrpSpPr>
          <p:cNvPr id="348" name="Google Shape;348;p42"/>
          <p:cNvGrpSpPr/>
          <p:nvPr/>
        </p:nvGrpSpPr>
        <p:grpSpPr>
          <a:xfrm>
            <a:off x="457200" y="457200"/>
            <a:ext cx="694194" cy="694194"/>
            <a:chOff x="7636913" y="3594963"/>
            <a:chExt cx="1309800" cy="1309800"/>
          </a:xfrm>
        </p:grpSpPr>
        <p:sp>
          <p:nvSpPr>
            <p:cNvPr id="349" name="Google Shape;349;p42"/>
            <p:cNvSpPr/>
            <p:nvPr/>
          </p:nvSpPr>
          <p:spPr>
            <a:xfrm>
              <a:off x="7636913" y="3594963"/>
              <a:ext cx="1309800" cy="13098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0" name="Google Shape;350;p42"/>
            <p:cNvPicPr preferRelativeResize="0"/>
            <p:nvPr/>
          </p:nvPicPr>
          <p:blipFill>
            <a:blip r:embed="rId3">
              <a:alphaModFix/>
            </a:blip>
            <a:stretch>
              <a:fillRect/>
            </a:stretch>
          </p:blipFill>
          <p:spPr>
            <a:xfrm rot="-932171">
              <a:off x="7862212" y="3820273"/>
              <a:ext cx="859223" cy="859201"/>
            </a:xfrm>
            <a:prstGeom prst="rect">
              <a:avLst/>
            </a:prstGeom>
            <a:noFill/>
            <a:ln>
              <a:noFill/>
            </a:ln>
          </p:spPr>
        </p:pic>
      </p:grpSp>
      <p:sp>
        <p:nvSpPr>
          <p:cNvPr id="351" name="Google Shape;351;p42"/>
          <p:cNvSpPr txBox="1"/>
          <p:nvPr/>
        </p:nvSpPr>
        <p:spPr>
          <a:xfrm>
            <a:off x="804300" y="969650"/>
            <a:ext cx="7877100" cy="371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200">
              <a:solidFill>
                <a:schemeClr val="dk1"/>
              </a:solidFill>
              <a:highlight>
                <a:srgbClr val="FFFF00"/>
              </a:highlight>
              <a:latin typeface="EB Garamond"/>
              <a:ea typeface="EB Garamond"/>
              <a:cs typeface="EB Garamond"/>
              <a:sym typeface="EB Garamond"/>
            </a:endParaRPr>
          </a:p>
          <a:p>
            <a:pPr indent="-355600" lvl="0" marL="457200" rtl="0" algn="l">
              <a:spcBef>
                <a:spcPts val="1000"/>
              </a:spcBef>
              <a:spcAft>
                <a:spcPts val="0"/>
              </a:spcAft>
              <a:buSzPts val="2000"/>
              <a:buFont typeface="Proxima Nova"/>
              <a:buChar char="●"/>
            </a:pPr>
            <a:r>
              <a:rPr lang="en" sz="2000">
                <a:solidFill>
                  <a:schemeClr val="dk1"/>
                </a:solidFill>
                <a:latin typeface="Proxima Nova"/>
                <a:ea typeface="Proxima Nova"/>
                <a:cs typeface="Proxima Nova"/>
                <a:sym typeface="Proxima Nova"/>
              </a:rPr>
              <a:t>We could keep a majority of our interface, but </a:t>
            </a:r>
            <a:r>
              <a:rPr b="1" lang="en" sz="2200">
                <a:solidFill>
                  <a:schemeClr val="dk1"/>
                </a:solidFill>
                <a:highlight>
                  <a:srgbClr val="FFFF00"/>
                </a:highlight>
                <a:latin typeface="EB Garamond"/>
                <a:ea typeface="EB Garamond"/>
                <a:cs typeface="EB Garamond"/>
                <a:sym typeface="EB Garamond"/>
              </a:rPr>
              <a:t>c</a:t>
            </a:r>
            <a:r>
              <a:rPr b="1" lang="en" sz="2200">
                <a:solidFill>
                  <a:schemeClr val="dk1"/>
                </a:solidFill>
                <a:highlight>
                  <a:srgbClr val="FFFF00"/>
                </a:highlight>
                <a:latin typeface="EB Garamond"/>
                <a:ea typeface="EB Garamond"/>
                <a:cs typeface="EB Garamond"/>
                <a:sym typeface="EB Garamond"/>
              </a:rPr>
              <a:t>ouldn’t actually implement drawing</a:t>
            </a:r>
            <a:r>
              <a:rPr lang="en" sz="2000">
                <a:solidFill>
                  <a:schemeClr val="dk1"/>
                </a:solidFill>
                <a:latin typeface="Proxima Nova"/>
                <a:ea typeface="Proxima Nova"/>
                <a:cs typeface="Proxima Nova"/>
                <a:sym typeface="Proxima Nova"/>
              </a:rPr>
              <a:t> with Figma </a:t>
            </a:r>
            <a:endParaRPr sz="2000">
              <a:solidFill>
                <a:schemeClr val="dk1"/>
              </a:solidFill>
              <a:latin typeface="Proxima Nova"/>
              <a:ea typeface="Proxima Nova"/>
              <a:cs typeface="Proxima Nova"/>
              <a:sym typeface="Proxima Nova"/>
            </a:endParaRPr>
          </a:p>
          <a:p>
            <a:pPr indent="-355600" lvl="0" marL="457200" rtl="0" algn="l">
              <a:spcBef>
                <a:spcPts val="1000"/>
              </a:spcBef>
              <a:spcAft>
                <a:spcPts val="0"/>
              </a:spcAft>
              <a:buClr>
                <a:schemeClr val="dk1"/>
              </a:buClr>
              <a:buSzPts val="2000"/>
              <a:buFont typeface="Proxima Nova"/>
              <a:buChar char="●"/>
            </a:pPr>
            <a:r>
              <a:rPr lang="en" sz="2000">
                <a:solidFill>
                  <a:schemeClr val="dk1"/>
                </a:solidFill>
                <a:latin typeface="Proxima Nova"/>
                <a:ea typeface="Proxima Nova"/>
                <a:cs typeface="Proxima Nova"/>
                <a:sym typeface="Proxima Nova"/>
              </a:rPr>
              <a:t>All interactions in the prototype are </a:t>
            </a:r>
            <a:r>
              <a:rPr b="1" lang="en" sz="2200">
                <a:solidFill>
                  <a:schemeClr val="dk1"/>
                </a:solidFill>
                <a:highlight>
                  <a:srgbClr val="FFFF00"/>
                </a:highlight>
                <a:latin typeface="EB Garamond"/>
                <a:ea typeface="EB Garamond"/>
                <a:cs typeface="EB Garamond"/>
                <a:sym typeface="EB Garamond"/>
              </a:rPr>
              <a:t>click based </a:t>
            </a:r>
            <a:r>
              <a:rPr lang="en" sz="2000">
                <a:solidFill>
                  <a:schemeClr val="dk1"/>
                </a:solidFill>
                <a:latin typeface="Proxima Nova"/>
                <a:ea typeface="Proxima Nova"/>
                <a:cs typeface="Proxima Nova"/>
                <a:sym typeface="Proxima Nova"/>
              </a:rPr>
              <a:t>due to the nature of Figma </a:t>
            </a:r>
            <a:endParaRPr sz="2000">
              <a:solidFill>
                <a:schemeClr val="dk1"/>
              </a:solidFill>
              <a:latin typeface="Proxima Nova"/>
              <a:ea typeface="Proxima Nova"/>
              <a:cs typeface="Proxima Nova"/>
              <a:sym typeface="Proxima Nova"/>
            </a:endParaRPr>
          </a:p>
          <a:p>
            <a:pPr indent="-355600" lvl="0" marL="457200" rtl="0" algn="l">
              <a:spcBef>
                <a:spcPts val="1000"/>
              </a:spcBef>
              <a:spcAft>
                <a:spcPts val="0"/>
              </a:spcAft>
              <a:buSzPts val="2000"/>
              <a:buFont typeface="Proxima Nova"/>
              <a:buChar char="●"/>
            </a:pPr>
            <a:r>
              <a:rPr lang="en" sz="2000">
                <a:solidFill>
                  <a:schemeClr val="dk1"/>
                </a:solidFill>
                <a:latin typeface="Proxima Nova"/>
                <a:ea typeface="Proxima Nova"/>
                <a:cs typeface="Proxima Nova"/>
                <a:sym typeface="Proxima Nova"/>
              </a:rPr>
              <a:t>Since we had to fake the drawing task, the users </a:t>
            </a:r>
            <a:r>
              <a:rPr b="1" lang="en" sz="2200">
                <a:solidFill>
                  <a:schemeClr val="dk1"/>
                </a:solidFill>
                <a:highlight>
                  <a:srgbClr val="FFFF00"/>
                </a:highlight>
                <a:latin typeface="EB Garamond"/>
                <a:ea typeface="EB Garamond"/>
                <a:cs typeface="EB Garamond"/>
                <a:sym typeface="EB Garamond"/>
              </a:rPr>
              <a:t>step into a simulated experience, </a:t>
            </a:r>
            <a:r>
              <a:rPr lang="en" sz="2000">
                <a:solidFill>
                  <a:schemeClr val="dk1"/>
                </a:solidFill>
                <a:latin typeface="Proxima Nova"/>
                <a:ea typeface="Proxima Nova"/>
                <a:cs typeface="Proxima Nova"/>
                <a:sym typeface="Proxima Nova"/>
              </a:rPr>
              <a:t>rather than their own</a:t>
            </a:r>
            <a:endParaRPr sz="2000">
              <a:solidFill>
                <a:schemeClr val="dk1"/>
              </a:solidFill>
              <a:latin typeface="Proxima Nova"/>
              <a:ea typeface="Proxima Nova"/>
              <a:cs typeface="Proxima Nova"/>
              <a:sym typeface="Proxima Nova"/>
            </a:endParaRPr>
          </a:p>
          <a:p>
            <a:pPr indent="0" lvl="0" marL="0" rtl="0" algn="l">
              <a:spcBef>
                <a:spcPts val="1000"/>
              </a:spcBef>
              <a:spcAft>
                <a:spcPts val="0"/>
              </a:spcAft>
              <a:buNone/>
            </a:pPr>
            <a:r>
              <a:t/>
            </a:r>
            <a:endParaRPr sz="2000">
              <a:solidFill>
                <a:schemeClr val="dk1"/>
              </a:solidFill>
              <a:latin typeface="Proxima Nova"/>
              <a:ea typeface="Proxima Nova"/>
              <a:cs typeface="Proxima Nova"/>
              <a:sym typeface="Proxima Nova"/>
            </a:endParaRPr>
          </a:p>
          <a:p>
            <a:pPr indent="0" lvl="0" marL="457200" rtl="0" algn="l">
              <a:spcBef>
                <a:spcPts val="1000"/>
              </a:spcBef>
              <a:spcAft>
                <a:spcPts val="0"/>
              </a:spcAft>
              <a:buNone/>
            </a:pPr>
            <a:r>
              <a:t/>
            </a:r>
            <a:endParaRPr sz="2000">
              <a:solidFill>
                <a:schemeClr val="dk1"/>
              </a:solidFill>
              <a:latin typeface="Proxima Nova"/>
              <a:ea typeface="Proxima Nova"/>
              <a:cs typeface="Proxima Nova"/>
              <a:sym typeface="Proxima Nova"/>
            </a:endParaRPr>
          </a:p>
          <a:p>
            <a:pPr indent="0" lvl="0" marL="0" rtl="0" algn="l">
              <a:spcBef>
                <a:spcPts val="1000"/>
              </a:spcBef>
              <a:spcAft>
                <a:spcPts val="0"/>
              </a:spcAft>
              <a:buNone/>
            </a:pPr>
            <a:r>
              <a:t/>
            </a:r>
            <a:endParaRPr sz="20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sz="2000">
              <a:latin typeface="Proxima Nova"/>
              <a:ea typeface="Proxima Nova"/>
              <a:cs typeface="Proxima Nova"/>
              <a:sym typeface="Proxima Nova"/>
            </a:endParaRPr>
          </a:p>
          <a:p>
            <a:pPr indent="0" lvl="0" marL="0" rtl="0" algn="l">
              <a:spcBef>
                <a:spcPts val="0"/>
              </a:spcBef>
              <a:spcAft>
                <a:spcPts val="0"/>
              </a:spcAft>
              <a:buNone/>
            </a:pPr>
            <a:r>
              <a:t/>
            </a:r>
            <a:endParaRPr sz="2000">
              <a:solidFill>
                <a:schemeClr val="dk1"/>
              </a:solidFill>
              <a:latin typeface="Proxima Nova"/>
              <a:ea typeface="Proxima Nova"/>
              <a:cs typeface="Proxima Nova"/>
              <a:sym typeface="Proxima Nova"/>
            </a:endParaRPr>
          </a:p>
          <a:p>
            <a:pPr indent="0" lvl="0" marL="457200" rtl="0" algn="l">
              <a:spcBef>
                <a:spcPts val="0"/>
              </a:spcBef>
              <a:spcAft>
                <a:spcPts val="0"/>
              </a:spcAft>
              <a:buNone/>
            </a:pPr>
            <a:r>
              <a:t/>
            </a:r>
            <a:endParaRPr sz="2000">
              <a:latin typeface="Proxima Nova"/>
              <a:ea typeface="Proxima Nova"/>
              <a:cs typeface="Proxima Nova"/>
              <a:sym typeface="Proxima Nova"/>
            </a:endParaRPr>
          </a:p>
          <a:p>
            <a:pPr indent="0" lvl="0" marL="0" rtl="0" algn="l">
              <a:spcBef>
                <a:spcPts val="0"/>
              </a:spcBef>
              <a:spcAft>
                <a:spcPts val="0"/>
              </a:spcAft>
              <a:buNone/>
            </a:pPr>
            <a:r>
              <a:t/>
            </a:r>
            <a:endParaRPr sz="2200">
              <a:latin typeface="EB Garamond"/>
              <a:ea typeface="EB Garamond"/>
              <a:cs typeface="EB Garamond"/>
              <a:sym typeface="EB Garamond"/>
            </a:endParaRPr>
          </a:p>
          <a:p>
            <a:pPr indent="0" lvl="0" marL="0" rtl="0" algn="l">
              <a:spcBef>
                <a:spcPts val="0"/>
              </a:spcBef>
              <a:spcAft>
                <a:spcPts val="0"/>
              </a:spcAft>
              <a:buClr>
                <a:schemeClr val="dk1"/>
              </a:buClr>
              <a:buSzPts val="1100"/>
              <a:buFont typeface="Arial"/>
              <a:buNone/>
            </a:pPr>
            <a:r>
              <a:t/>
            </a:r>
            <a:endParaRPr sz="2000">
              <a:solidFill>
                <a:schemeClr val="dk1"/>
              </a:solidFill>
              <a:latin typeface="Proxima Nova"/>
              <a:ea typeface="Proxima Nova"/>
              <a:cs typeface="Proxima Nova"/>
              <a:sym typeface="Proxima Nova"/>
            </a:endParaRPr>
          </a:p>
        </p:txBody>
      </p:sp>
      <p:cxnSp>
        <p:nvCxnSpPr>
          <p:cNvPr id="352" name="Google Shape;352;p42"/>
          <p:cNvCxnSpPr/>
          <p:nvPr/>
        </p:nvCxnSpPr>
        <p:spPr>
          <a:xfrm>
            <a:off x="14025" y="4302600"/>
            <a:ext cx="9151800" cy="14100"/>
          </a:xfrm>
          <a:prstGeom prst="straightConnector1">
            <a:avLst/>
          </a:prstGeom>
          <a:noFill/>
          <a:ln cap="flat" cmpd="sng" w="38100">
            <a:solidFill>
              <a:schemeClr val="dk2"/>
            </a:solidFill>
            <a:prstDash val="dot"/>
            <a:round/>
            <a:headEnd len="med" w="med" type="none"/>
            <a:tailEnd len="med" w="med" type="none"/>
          </a:ln>
        </p:spPr>
      </p:cxnSp>
    </p:spTree>
  </p:cSld>
  <p:clrMapOvr>
    <a:masterClrMapping/>
  </p:clrMapOvr>
  <p:transition spd="slow">
    <p:push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351">
                                            <p:txEl>
                                              <p:pRg end="0" st="0"/>
                                            </p:txEl>
                                          </p:spTgt>
                                        </p:tgtEl>
                                        <p:attrNameLst>
                                          <p:attrName>style.visibility</p:attrName>
                                        </p:attrNameLst>
                                      </p:cBhvr>
                                      <p:to>
                                        <p:strVal val="visible"/>
                                      </p:to>
                                    </p:set>
                                    <p:animEffect filter="fade" transition="in">
                                      <p:cBhvr>
                                        <p:cTn dur="500"/>
                                        <p:tgtEl>
                                          <p:spTgt spid="351">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51">
                                            <p:txEl>
                                              <p:pRg end="1" st="1"/>
                                            </p:txEl>
                                          </p:spTgt>
                                        </p:tgtEl>
                                        <p:attrNameLst>
                                          <p:attrName>style.visibility</p:attrName>
                                        </p:attrNameLst>
                                      </p:cBhvr>
                                      <p:to>
                                        <p:strVal val="visible"/>
                                      </p:to>
                                    </p:set>
                                    <p:animEffect filter="fade" transition="in">
                                      <p:cBhvr>
                                        <p:cTn dur="500"/>
                                        <p:tgtEl>
                                          <p:spTgt spid="351">
                                            <p:txEl>
                                              <p:pRg end="1" st="1"/>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51">
                                            <p:txEl>
                                              <p:pRg end="2" st="2"/>
                                            </p:txEl>
                                          </p:spTgt>
                                        </p:tgtEl>
                                        <p:attrNameLst>
                                          <p:attrName>style.visibility</p:attrName>
                                        </p:attrNameLst>
                                      </p:cBhvr>
                                      <p:to>
                                        <p:strVal val="visible"/>
                                      </p:to>
                                    </p:set>
                                    <p:animEffect filter="fade" transition="in">
                                      <p:cBhvr>
                                        <p:cTn dur="500"/>
                                        <p:tgtEl>
                                          <p:spTgt spid="351">
                                            <p:txEl>
                                              <p:pRg end="2" st="2"/>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351">
                                            <p:txEl>
                                              <p:pRg end="3" st="3"/>
                                            </p:txEl>
                                          </p:spTgt>
                                        </p:tgtEl>
                                        <p:attrNameLst>
                                          <p:attrName>style.visibility</p:attrName>
                                        </p:attrNameLst>
                                      </p:cBhvr>
                                      <p:to>
                                        <p:strVal val="visible"/>
                                      </p:to>
                                    </p:set>
                                    <p:animEffect filter="fade" transition="in">
                                      <p:cBhvr>
                                        <p:cTn dur="500"/>
                                        <p:tgtEl>
                                          <p:spTgt spid="351">
                                            <p:txEl>
                                              <p:pRg end="3" st="3"/>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51">
                                            <p:txEl>
                                              <p:pRg end="4" st="4"/>
                                            </p:txEl>
                                          </p:spTgt>
                                        </p:tgtEl>
                                        <p:attrNameLst>
                                          <p:attrName>style.visibility</p:attrName>
                                        </p:attrNameLst>
                                      </p:cBhvr>
                                      <p:to>
                                        <p:strVal val="visible"/>
                                      </p:to>
                                    </p:set>
                                    <p:animEffect filter="fade" transition="in">
                                      <p:cBhvr>
                                        <p:cTn dur="500"/>
                                        <p:tgtEl>
                                          <p:spTgt spid="351">
                                            <p:txEl>
                                              <p:pRg end="4" st="4"/>
                                            </p:txEl>
                                          </p:spTgt>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351">
                                            <p:txEl>
                                              <p:pRg end="5" st="5"/>
                                            </p:txEl>
                                          </p:spTgt>
                                        </p:tgtEl>
                                        <p:attrNameLst>
                                          <p:attrName>style.visibility</p:attrName>
                                        </p:attrNameLst>
                                      </p:cBhvr>
                                      <p:to>
                                        <p:strVal val="visible"/>
                                      </p:to>
                                    </p:set>
                                    <p:animEffect filter="fade" transition="in">
                                      <p:cBhvr>
                                        <p:cTn dur="500"/>
                                        <p:tgtEl>
                                          <p:spTgt spid="351">
                                            <p:txEl>
                                              <p:pRg end="5" st="5"/>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351">
                                            <p:txEl>
                                              <p:pRg end="6" st="6"/>
                                            </p:txEl>
                                          </p:spTgt>
                                        </p:tgtEl>
                                        <p:attrNameLst>
                                          <p:attrName>style.visibility</p:attrName>
                                        </p:attrNameLst>
                                      </p:cBhvr>
                                      <p:to>
                                        <p:strVal val="visible"/>
                                      </p:to>
                                    </p:set>
                                    <p:animEffect filter="fade" transition="in">
                                      <p:cBhvr>
                                        <p:cTn dur="500"/>
                                        <p:tgtEl>
                                          <p:spTgt spid="351">
                                            <p:txEl>
                                              <p:pRg end="6" st="6"/>
                                            </p:txEl>
                                          </p:spTgt>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351">
                                            <p:txEl>
                                              <p:pRg end="7" st="7"/>
                                            </p:txEl>
                                          </p:spTgt>
                                        </p:tgtEl>
                                        <p:attrNameLst>
                                          <p:attrName>style.visibility</p:attrName>
                                        </p:attrNameLst>
                                      </p:cBhvr>
                                      <p:to>
                                        <p:strVal val="visible"/>
                                      </p:to>
                                    </p:set>
                                    <p:animEffect filter="fade" transition="in">
                                      <p:cBhvr>
                                        <p:cTn dur="500"/>
                                        <p:tgtEl>
                                          <p:spTgt spid="351">
                                            <p:txEl>
                                              <p:pRg end="7" st="7"/>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351">
                                            <p:txEl>
                                              <p:pRg end="8" st="8"/>
                                            </p:txEl>
                                          </p:spTgt>
                                        </p:tgtEl>
                                        <p:attrNameLst>
                                          <p:attrName>style.visibility</p:attrName>
                                        </p:attrNameLst>
                                      </p:cBhvr>
                                      <p:to>
                                        <p:strVal val="visible"/>
                                      </p:to>
                                    </p:set>
                                    <p:animEffect filter="fade" transition="in">
                                      <p:cBhvr>
                                        <p:cTn dur="500"/>
                                        <p:tgtEl>
                                          <p:spTgt spid="351">
                                            <p:txEl>
                                              <p:pRg end="8" st="8"/>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351">
                                            <p:txEl>
                                              <p:pRg end="9" st="9"/>
                                            </p:txEl>
                                          </p:spTgt>
                                        </p:tgtEl>
                                        <p:attrNameLst>
                                          <p:attrName>style.visibility</p:attrName>
                                        </p:attrNameLst>
                                      </p:cBhvr>
                                      <p:to>
                                        <p:strVal val="visible"/>
                                      </p:to>
                                    </p:set>
                                    <p:animEffect filter="fade" transition="in">
                                      <p:cBhvr>
                                        <p:cTn dur="500"/>
                                        <p:tgtEl>
                                          <p:spTgt spid="351">
                                            <p:txEl>
                                              <p:pRg end="9" st="9"/>
                                            </p:txEl>
                                          </p:spTgt>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351">
                                            <p:txEl>
                                              <p:pRg end="10" st="10"/>
                                            </p:txEl>
                                          </p:spTgt>
                                        </p:tgtEl>
                                        <p:attrNameLst>
                                          <p:attrName>style.visibility</p:attrName>
                                        </p:attrNameLst>
                                      </p:cBhvr>
                                      <p:to>
                                        <p:strVal val="visible"/>
                                      </p:to>
                                    </p:set>
                                    <p:animEffect filter="fade" transition="in">
                                      <p:cBhvr>
                                        <p:cTn dur="500"/>
                                        <p:tgtEl>
                                          <p:spTgt spid="351">
                                            <p:txEl>
                                              <p:pRg end="10" st="10"/>
                                            </p:txEl>
                                          </p:spTgt>
                                        </p:tgtEl>
                                      </p:cBhvr>
                                    </p:animEffect>
                                  </p:childTnLst>
                                </p:cTn>
                              </p:par>
                            </p:childTnLst>
                          </p:cTn>
                        </p:par>
                        <p:par>
                          <p:cTn fill="hold">
                            <p:stCondLst>
                              <p:cond delay="5500"/>
                            </p:stCondLst>
                            <p:childTnLst>
                              <p:par>
                                <p:cTn fill="hold" nodeType="afterEffect" presetClass="entr" presetID="10" presetSubtype="0">
                                  <p:stCondLst>
                                    <p:cond delay="0"/>
                                  </p:stCondLst>
                                  <p:childTnLst>
                                    <p:set>
                                      <p:cBhvr>
                                        <p:cTn dur="1" fill="hold">
                                          <p:stCondLst>
                                            <p:cond delay="0"/>
                                          </p:stCondLst>
                                        </p:cTn>
                                        <p:tgtEl>
                                          <p:spTgt spid="351">
                                            <p:txEl>
                                              <p:pRg end="11" st="11"/>
                                            </p:txEl>
                                          </p:spTgt>
                                        </p:tgtEl>
                                        <p:attrNameLst>
                                          <p:attrName>style.visibility</p:attrName>
                                        </p:attrNameLst>
                                      </p:cBhvr>
                                      <p:to>
                                        <p:strVal val="visible"/>
                                      </p:to>
                                    </p:set>
                                    <p:animEffect filter="fade" transition="in">
                                      <p:cBhvr>
                                        <p:cTn dur="500"/>
                                        <p:tgtEl>
                                          <p:spTgt spid="351">
                                            <p:txEl>
                                              <p:pRg end="11" st="1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cxnSp>
        <p:nvCxnSpPr>
          <p:cNvPr id="357" name="Google Shape;357;p43"/>
          <p:cNvCxnSpPr/>
          <p:nvPr/>
        </p:nvCxnSpPr>
        <p:spPr>
          <a:xfrm flipH="1" rot="10800000">
            <a:off x="801450" y="-271825"/>
            <a:ext cx="5700" cy="4569000"/>
          </a:xfrm>
          <a:prstGeom prst="straightConnector1">
            <a:avLst/>
          </a:prstGeom>
          <a:noFill/>
          <a:ln cap="flat" cmpd="sng" w="38100">
            <a:solidFill>
              <a:schemeClr val="dk2"/>
            </a:solidFill>
            <a:prstDash val="dot"/>
            <a:round/>
            <a:headEnd len="med" w="med" type="none"/>
            <a:tailEnd len="med" w="med" type="none"/>
          </a:ln>
        </p:spPr>
      </p:cxnSp>
      <p:sp>
        <p:nvSpPr>
          <p:cNvPr id="358" name="Google Shape;358;p43"/>
          <p:cNvSpPr txBox="1"/>
          <p:nvPr/>
        </p:nvSpPr>
        <p:spPr>
          <a:xfrm>
            <a:off x="1374625" y="457200"/>
            <a:ext cx="6415800" cy="6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latin typeface="EB Garamond"/>
                <a:ea typeface="EB Garamond"/>
                <a:cs typeface="EB Garamond"/>
                <a:sym typeface="EB Garamond"/>
              </a:rPr>
              <a:t>Wizard of Oz - Click to Draw  </a:t>
            </a:r>
            <a:endParaRPr i="1" sz="2400">
              <a:latin typeface="Proxima Nova"/>
              <a:ea typeface="Proxima Nova"/>
              <a:cs typeface="Proxima Nova"/>
              <a:sym typeface="Proxima Nova"/>
            </a:endParaRPr>
          </a:p>
        </p:txBody>
      </p:sp>
      <p:grpSp>
        <p:nvGrpSpPr>
          <p:cNvPr id="359" name="Google Shape;359;p43"/>
          <p:cNvGrpSpPr/>
          <p:nvPr/>
        </p:nvGrpSpPr>
        <p:grpSpPr>
          <a:xfrm>
            <a:off x="457200" y="457200"/>
            <a:ext cx="694194" cy="694194"/>
            <a:chOff x="7636913" y="3594963"/>
            <a:chExt cx="1309800" cy="1309800"/>
          </a:xfrm>
        </p:grpSpPr>
        <p:sp>
          <p:nvSpPr>
            <p:cNvPr id="360" name="Google Shape;360;p43"/>
            <p:cNvSpPr/>
            <p:nvPr/>
          </p:nvSpPr>
          <p:spPr>
            <a:xfrm>
              <a:off x="7636913" y="3594963"/>
              <a:ext cx="1309800" cy="13098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1" name="Google Shape;361;p43"/>
            <p:cNvPicPr preferRelativeResize="0"/>
            <p:nvPr/>
          </p:nvPicPr>
          <p:blipFill>
            <a:blip r:embed="rId3">
              <a:alphaModFix/>
            </a:blip>
            <a:stretch>
              <a:fillRect/>
            </a:stretch>
          </p:blipFill>
          <p:spPr>
            <a:xfrm rot="-932171">
              <a:off x="7862212" y="3820273"/>
              <a:ext cx="859223" cy="859201"/>
            </a:xfrm>
            <a:prstGeom prst="rect">
              <a:avLst/>
            </a:prstGeom>
            <a:noFill/>
            <a:ln>
              <a:noFill/>
            </a:ln>
          </p:spPr>
        </p:pic>
      </p:grpSp>
      <p:cxnSp>
        <p:nvCxnSpPr>
          <p:cNvPr id="362" name="Google Shape;362;p43"/>
          <p:cNvCxnSpPr/>
          <p:nvPr/>
        </p:nvCxnSpPr>
        <p:spPr>
          <a:xfrm>
            <a:off x="793200" y="4297175"/>
            <a:ext cx="8372700" cy="19500"/>
          </a:xfrm>
          <a:prstGeom prst="straightConnector1">
            <a:avLst/>
          </a:prstGeom>
          <a:noFill/>
          <a:ln cap="flat" cmpd="sng" w="38100">
            <a:solidFill>
              <a:schemeClr val="dk2"/>
            </a:solidFill>
            <a:prstDash val="dot"/>
            <a:round/>
            <a:headEnd len="med" w="med" type="none"/>
            <a:tailEnd len="med" w="med" type="none"/>
          </a:ln>
        </p:spPr>
      </p:cxnSp>
      <p:pic>
        <p:nvPicPr>
          <p:cNvPr id="363" name="Google Shape;363;p43"/>
          <p:cNvPicPr preferRelativeResize="0"/>
          <p:nvPr/>
        </p:nvPicPr>
        <p:blipFill>
          <a:blip r:embed="rId4">
            <a:alphaModFix/>
          </a:blip>
          <a:stretch>
            <a:fillRect/>
          </a:stretch>
        </p:blipFill>
        <p:spPr>
          <a:xfrm>
            <a:off x="457200" y="1399550"/>
            <a:ext cx="1774300" cy="3318825"/>
          </a:xfrm>
          <a:prstGeom prst="rect">
            <a:avLst/>
          </a:prstGeom>
          <a:noFill/>
          <a:ln>
            <a:noFill/>
          </a:ln>
        </p:spPr>
      </p:pic>
      <p:pic>
        <p:nvPicPr>
          <p:cNvPr id="364" name="Google Shape;364;p43"/>
          <p:cNvPicPr preferRelativeResize="0"/>
          <p:nvPr/>
        </p:nvPicPr>
        <p:blipFill>
          <a:blip r:embed="rId5">
            <a:alphaModFix/>
          </a:blip>
          <a:stretch>
            <a:fillRect/>
          </a:stretch>
        </p:blipFill>
        <p:spPr>
          <a:xfrm>
            <a:off x="2445625" y="1399550"/>
            <a:ext cx="1723731" cy="3318826"/>
          </a:xfrm>
          <a:prstGeom prst="rect">
            <a:avLst/>
          </a:prstGeom>
          <a:noFill/>
          <a:ln>
            <a:noFill/>
          </a:ln>
        </p:spPr>
      </p:pic>
      <p:pic>
        <p:nvPicPr>
          <p:cNvPr id="365" name="Google Shape;365;p43"/>
          <p:cNvPicPr preferRelativeResize="0"/>
          <p:nvPr/>
        </p:nvPicPr>
        <p:blipFill>
          <a:blip r:embed="rId6">
            <a:alphaModFix/>
          </a:blip>
          <a:stretch>
            <a:fillRect/>
          </a:stretch>
        </p:blipFill>
        <p:spPr>
          <a:xfrm>
            <a:off x="4383475" y="1393963"/>
            <a:ext cx="1774300" cy="3329994"/>
          </a:xfrm>
          <a:prstGeom prst="rect">
            <a:avLst/>
          </a:prstGeom>
          <a:noFill/>
          <a:ln>
            <a:noFill/>
          </a:ln>
        </p:spPr>
      </p:pic>
      <p:sp>
        <p:nvSpPr>
          <p:cNvPr id="366" name="Google Shape;366;p43"/>
          <p:cNvSpPr txBox="1"/>
          <p:nvPr/>
        </p:nvSpPr>
        <p:spPr>
          <a:xfrm>
            <a:off x="6371900" y="1565088"/>
            <a:ext cx="2512500" cy="231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Proxima Nova"/>
                <a:ea typeface="Proxima Nova"/>
                <a:cs typeface="Proxima Nova"/>
                <a:sym typeface="Proxima Nova"/>
              </a:rPr>
              <a:t>Since we couldn’t implement a drawing option, in order to </a:t>
            </a:r>
            <a:r>
              <a:rPr lang="en" sz="2000">
                <a:solidFill>
                  <a:schemeClr val="dk1"/>
                </a:solidFill>
                <a:latin typeface="Proxima Nova"/>
                <a:ea typeface="Proxima Nova"/>
                <a:cs typeface="Proxima Nova"/>
                <a:sym typeface="Proxima Nova"/>
              </a:rPr>
              <a:t>“draw”, the user </a:t>
            </a:r>
            <a:r>
              <a:rPr b="1" lang="en" sz="2200">
                <a:solidFill>
                  <a:schemeClr val="dk1"/>
                </a:solidFill>
                <a:highlight>
                  <a:srgbClr val="FFFF00"/>
                </a:highlight>
                <a:latin typeface="EB Garamond"/>
                <a:ea typeface="EB Garamond"/>
                <a:cs typeface="EB Garamond"/>
                <a:sym typeface="EB Garamond"/>
              </a:rPr>
              <a:t>clicks on the screen</a:t>
            </a:r>
            <a:r>
              <a:rPr lang="en" sz="2000">
                <a:solidFill>
                  <a:schemeClr val="dk1"/>
                </a:solidFill>
                <a:latin typeface="Proxima Nova"/>
                <a:ea typeface="Proxima Nova"/>
                <a:cs typeface="Proxima Nova"/>
                <a:sym typeface="Proxima Nova"/>
              </a:rPr>
              <a:t> and the art work will </a:t>
            </a:r>
            <a:r>
              <a:rPr b="1" lang="en" sz="2200">
                <a:solidFill>
                  <a:schemeClr val="dk1"/>
                </a:solidFill>
                <a:highlight>
                  <a:srgbClr val="FFFF00"/>
                </a:highlight>
                <a:latin typeface="EB Garamond"/>
                <a:ea typeface="EB Garamond"/>
                <a:cs typeface="EB Garamond"/>
                <a:sym typeface="EB Garamond"/>
              </a:rPr>
              <a:t>magically appear</a:t>
            </a:r>
            <a:r>
              <a:rPr lang="en" sz="2000">
                <a:solidFill>
                  <a:schemeClr val="dk1"/>
                </a:solidFill>
                <a:latin typeface="Proxima Nova"/>
                <a:ea typeface="Proxima Nova"/>
                <a:cs typeface="Proxima Nova"/>
                <a:sym typeface="Proxima Nova"/>
              </a:rPr>
              <a:t>. </a:t>
            </a:r>
            <a:endParaRPr sz="2000">
              <a:solidFill>
                <a:schemeClr val="dk1"/>
              </a:solidFill>
              <a:latin typeface="Proxima Nova"/>
              <a:ea typeface="Proxima Nova"/>
              <a:cs typeface="Proxima Nova"/>
              <a:sym typeface="Proxima Nova"/>
            </a:endParaRPr>
          </a:p>
          <a:p>
            <a:pPr indent="0" lvl="0" marL="0" rtl="0" algn="l">
              <a:spcBef>
                <a:spcPts val="1000"/>
              </a:spcBef>
              <a:spcAft>
                <a:spcPts val="0"/>
              </a:spcAft>
              <a:buNone/>
            </a:pPr>
            <a:r>
              <a:t/>
            </a:r>
            <a:endParaRPr sz="2200">
              <a:latin typeface="EB Garamond"/>
              <a:ea typeface="EB Garamond"/>
              <a:cs typeface="EB Garamond"/>
              <a:sym typeface="EB Garamond"/>
            </a:endParaRPr>
          </a:p>
          <a:p>
            <a:pPr indent="0" lvl="0" marL="0" rtl="0" algn="l">
              <a:spcBef>
                <a:spcPts val="0"/>
              </a:spcBef>
              <a:spcAft>
                <a:spcPts val="0"/>
              </a:spcAft>
              <a:buClr>
                <a:schemeClr val="dk1"/>
              </a:buClr>
              <a:buSzPts val="1100"/>
              <a:buFont typeface="Arial"/>
              <a:buNone/>
            </a:pPr>
            <a:r>
              <a:t/>
            </a:r>
            <a:endParaRPr sz="2000">
              <a:solidFill>
                <a:schemeClr val="dk1"/>
              </a:solidFill>
              <a:latin typeface="Proxima Nova"/>
              <a:ea typeface="Proxima Nova"/>
              <a:cs typeface="Proxima Nova"/>
              <a:sym typeface="Proxima Nova"/>
            </a:endParaRP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Google Shape;109;p26"/>
          <p:cNvSpPr txBox="1"/>
          <p:nvPr/>
        </p:nvSpPr>
        <p:spPr>
          <a:xfrm>
            <a:off x="1374625" y="457200"/>
            <a:ext cx="6415800" cy="6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latin typeface="EB Garamond"/>
                <a:ea typeface="EB Garamond"/>
                <a:cs typeface="EB Garamond"/>
                <a:sym typeface="EB Garamond"/>
              </a:rPr>
              <a:t>Artbot</a:t>
            </a:r>
            <a:r>
              <a:rPr lang="en" sz="3000">
                <a:latin typeface="Proxima Nova"/>
                <a:ea typeface="Proxima Nova"/>
                <a:cs typeface="Proxima Nova"/>
                <a:sym typeface="Proxima Nova"/>
              </a:rPr>
              <a:t>	</a:t>
            </a:r>
            <a:endParaRPr i="1" sz="2400">
              <a:latin typeface="Proxima Nova"/>
              <a:ea typeface="Proxima Nova"/>
              <a:cs typeface="Proxima Nova"/>
              <a:sym typeface="Proxima Nova"/>
            </a:endParaRPr>
          </a:p>
        </p:txBody>
      </p:sp>
      <p:sp>
        <p:nvSpPr>
          <p:cNvPr id="110" name="Google Shape;110;p26"/>
          <p:cNvSpPr txBox="1"/>
          <p:nvPr/>
        </p:nvSpPr>
        <p:spPr>
          <a:xfrm>
            <a:off x="1374625" y="1183225"/>
            <a:ext cx="6415800" cy="381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Proxima Nova"/>
              <a:buChar char="●"/>
            </a:pPr>
            <a:r>
              <a:rPr lang="en" sz="2200">
                <a:solidFill>
                  <a:schemeClr val="dk1"/>
                </a:solidFill>
                <a:latin typeface="Proxima Nova"/>
                <a:ea typeface="Proxima Nova"/>
                <a:cs typeface="Proxima Nova"/>
                <a:sym typeface="Proxima Nova"/>
              </a:rPr>
              <a:t>Mission Statement</a:t>
            </a:r>
            <a:endParaRPr sz="2200">
              <a:solidFill>
                <a:schemeClr val="dk1"/>
              </a:solidFill>
              <a:latin typeface="Proxima Nova"/>
              <a:ea typeface="Proxima Nova"/>
              <a:cs typeface="Proxima Nova"/>
              <a:sym typeface="Proxima Nova"/>
            </a:endParaRPr>
          </a:p>
          <a:p>
            <a:pPr indent="-368300" lvl="0" marL="457200" rtl="0" algn="l">
              <a:spcBef>
                <a:spcPts val="1000"/>
              </a:spcBef>
              <a:spcAft>
                <a:spcPts val="0"/>
              </a:spcAft>
              <a:buClr>
                <a:schemeClr val="dk1"/>
              </a:buClr>
              <a:buSzPts val="2200"/>
              <a:buFont typeface="Proxima Nova"/>
              <a:buChar char="●"/>
            </a:pPr>
            <a:r>
              <a:rPr lang="en" sz="2200">
                <a:solidFill>
                  <a:schemeClr val="dk1"/>
                </a:solidFill>
                <a:latin typeface="Proxima Nova"/>
                <a:ea typeface="Proxima Nova"/>
                <a:cs typeface="Proxima Nova"/>
                <a:sym typeface="Proxima Nova"/>
              </a:rPr>
              <a:t>Tasks</a:t>
            </a:r>
            <a:endParaRPr sz="2200">
              <a:solidFill>
                <a:schemeClr val="dk1"/>
              </a:solidFill>
              <a:latin typeface="Proxima Nova"/>
              <a:ea typeface="Proxima Nova"/>
              <a:cs typeface="Proxima Nova"/>
              <a:sym typeface="Proxima Nova"/>
            </a:endParaRPr>
          </a:p>
          <a:p>
            <a:pPr indent="-368300" lvl="0" marL="457200" rtl="0" algn="l">
              <a:spcBef>
                <a:spcPts val="1000"/>
              </a:spcBef>
              <a:spcAft>
                <a:spcPts val="0"/>
              </a:spcAft>
              <a:buClr>
                <a:schemeClr val="dk1"/>
              </a:buClr>
              <a:buSzPts val="2200"/>
              <a:buFont typeface="Proxima Nova"/>
              <a:buChar char="●"/>
            </a:pPr>
            <a:r>
              <a:rPr lang="en" sz="2200">
                <a:solidFill>
                  <a:schemeClr val="dk1"/>
                </a:solidFill>
                <a:latin typeface="Proxima Nova"/>
                <a:ea typeface="Proxima Nova"/>
                <a:cs typeface="Proxima Nova"/>
                <a:sym typeface="Proxima Nova"/>
              </a:rPr>
              <a:t>UI Changes </a:t>
            </a:r>
            <a:endParaRPr sz="2200">
              <a:solidFill>
                <a:schemeClr val="dk1"/>
              </a:solidFill>
              <a:latin typeface="Proxima Nova"/>
              <a:ea typeface="Proxima Nova"/>
              <a:cs typeface="Proxima Nova"/>
              <a:sym typeface="Proxima Nova"/>
            </a:endParaRPr>
          </a:p>
          <a:p>
            <a:pPr indent="-368300" lvl="1" marL="914400" rtl="0" algn="l">
              <a:spcBef>
                <a:spcPts val="1000"/>
              </a:spcBef>
              <a:spcAft>
                <a:spcPts val="0"/>
              </a:spcAft>
              <a:buClr>
                <a:schemeClr val="dk1"/>
              </a:buClr>
              <a:buSzPts val="2200"/>
              <a:buFont typeface="Proxima Nova"/>
              <a:buChar char="○"/>
            </a:pPr>
            <a:r>
              <a:rPr lang="en" sz="2200">
                <a:solidFill>
                  <a:schemeClr val="dk1"/>
                </a:solidFill>
                <a:latin typeface="Proxima Nova"/>
                <a:ea typeface="Proxima Nova"/>
                <a:cs typeface="Proxima Nova"/>
                <a:sym typeface="Proxima Nova"/>
              </a:rPr>
              <a:t>Major Design Changes </a:t>
            </a:r>
            <a:endParaRPr sz="2200">
              <a:solidFill>
                <a:schemeClr val="dk1"/>
              </a:solidFill>
              <a:latin typeface="Proxima Nova"/>
              <a:ea typeface="Proxima Nova"/>
              <a:cs typeface="Proxima Nova"/>
              <a:sym typeface="Proxima Nova"/>
            </a:endParaRPr>
          </a:p>
          <a:p>
            <a:pPr indent="-368300" lvl="1" marL="914400" rtl="0" algn="l">
              <a:spcBef>
                <a:spcPts val="1000"/>
              </a:spcBef>
              <a:spcAft>
                <a:spcPts val="0"/>
              </a:spcAft>
              <a:buClr>
                <a:schemeClr val="dk1"/>
              </a:buClr>
              <a:buSzPts val="2200"/>
              <a:buFont typeface="Proxima Nova"/>
              <a:buChar char="○"/>
            </a:pPr>
            <a:r>
              <a:rPr lang="en" sz="2200">
                <a:solidFill>
                  <a:schemeClr val="dk1"/>
                </a:solidFill>
                <a:latin typeface="Proxima Nova"/>
                <a:ea typeface="Proxima Nova"/>
                <a:cs typeface="Proxima Nova"/>
                <a:sym typeface="Proxima Nova"/>
              </a:rPr>
              <a:t>Task Flows</a:t>
            </a:r>
            <a:endParaRPr sz="2200">
              <a:solidFill>
                <a:schemeClr val="dk1"/>
              </a:solidFill>
              <a:latin typeface="Proxima Nova"/>
              <a:ea typeface="Proxima Nova"/>
              <a:cs typeface="Proxima Nova"/>
              <a:sym typeface="Proxima Nova"/>
            </a:endParaRPr>
          </a:p>
          <a:p>
            <a:pPr indent="-368300" lvl="0" marL="457200" rtl="0" algn="l">
              <a:spcBef>
                <a:spcPts val="1000"/>
              </a:spcBef>
              <a:spcAft>
                <a:spcPts val="0"/>
              </a:spcAft>
              <a:buClr>
                <a:schemeClr val="dk1"/>
              </a:buClr>
              <a:buSzPts val="2200"/>
              <a:buFont typeface="Proxima Nova"/>
              <a:buChar char="●"/>
            </a:pPr>
            <a:r>
              <a:rPr lang="en" sz="2200">
                <a:solidFill>
                  <a:schemeClr val="dk1"/>
                </a:solidFill>
                <a:latin typeface="Proxima Nova"/>
                <a:ea typeface="Proxima Nova"/>
                <a:cs typeface="Proxima Nova"/>
                <a:sym typeface="Proxima Nova"/>
              </a:rPr>
              <a:t>Prototype Overview</a:t>
            </a:r>
            <a:endParaRPr sz="2200">
              <a:solidFill>
                <a:schemeClr val="dk1"/>
              </a:solidFill>
              <a:latin typeface="Proxima Nova"/>
              <a:ea typeface="Proxima Nova"/>
              <a:cs typeface="Proxima Nova"/>
              <a:sym typeface="Proxima Nova"/>
            </a:endParaRPr>
          </a:p>
          <a:p>
            <a:pPr indent="-368300" lvl="1" marL="914400" rtl="0" algn="l">
              <a:spcBef>
                <a:spcPts val="1000"/>
              </a:spcBef>
              <a:spcAft>
                <a:spcPts val="0"/>
              </a:spcAft>
              <a:buClr>
                <a:schemeClr val="dk1"/>
              </a:buClr>
              <a:buSzPts val="2200"/>
              <a:buFont typeface="Proxima Nova"/>
              <a:buChar char="○"/>
            </a:pPr>
            <a:r>
              <a:rPr lang="en" sz="2200">
                <a:solidFill>
                  <a:schemeClr val="dk1"/>
                </a:solidFill>
                <a:latin typeface="Proxima Nova"/>
                <a:ea typeface="Proxima Nova"/>
                <a:cs typeface="Proxima Nova"/>
                <a:sym typeface="Proxima Nova"/>
              </a:rPr>
              <a:t>Figma</a:t>
            </a:r>
            <a:endParaRPr sz="2200">
              <a:solidFill>
                <a:schemeClr val="dk1"/>
              </a:solidFill>
              <a:latin typeface="Proxima Nova"/>
              <a:ea typeface="Proxima Nova"/>
              <a:cs typeface="Proxima Nova"/>
              <a:sym typeface="Proxima Nova"/>
            </a:endParaRPr>
          </a:p>
          <a:p>
            <a:pPr indent="-368300" lvl="1" marL="914400" rtl="0" algn="l">
              <a:spcBef>
                <a:spcPts val="1000"/>
              </a:spcBef>
              <a:spcAft>
                <a:spcPts val="1000"/>
              </a:spcAft>
              <a:buClr>
                <a:schemeClr val="dk1"/>
              </a:buClr>
              <a:buSzPts val="2200"/>
              <a:buFont typeface="Proxima Nova"/>
              <a:buChar char="○"/>
            </a:pPr>
            <a:r>
              <a:rPr lang="en" sz="2200">
                <a:solidFill>
                  <a:schemeClr val="dk1"/>
                </a:solidFill>
                <a:latin typeface="Proxima Nova"/>
                <a:ea typeface="Proxima Nova"/>
                <a:cs typeface="Proxima Nova"/>
                <a:sym typeface="Proxima Nova"/>
              </a:rPr>
              <a:t>Limitations</a:t>
            </a:r>
            <a:endParaRPr sz="2200">
              <a:solidFill>
                <a:schemeClr val="dk1"/>
              </a:solidFill>
              <a:latin typeface="Proxima Nova"/>
              <a:ea typeface="Proxima Nova"/>
              <a:cs typeface="Proxima Nova"/>
              <a:sym typeface="Proxima Nova"/>
            </a:endParaRPr>
          </a:p>
        </p:txBody>
      </p:sp>
      <p:grpSp>
        <p:nvGrpSpPr>
          <p:cNvPr id="111" name="Google Shape;111;p26"/>
          <p:cNvGrpSpPr/>
          <p:nvPr/>
        </p:nvGrpSpPr>
        <p:grpSpPr>
          <a:xfrm>
            <a:off x="457200" y="457200"/>
            <a:ext cx="694194" cy="694194"/>
            <a:chOff x="7636913" y="3594963"/>
            <a:chExt cx="1309800" cy="1309800"/>
          </a:xfrm>
        </p:grpSpPr>
        <p:sp>
          <p:nvSpPr>
            <p:cNvPr id="112" name="Google Shape;112;p26"/>
            <p:cNvSpPr/>
            <p:nvPr/>
          </p:nvSpPr>
          <p:spPr>
            <a:xfrm>
              <a:off x="7636913" y="3594963"/>
              <a:ext cx="1309800" cy="13098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3" name="Google Shape;113;p26"/>
            <p:cNvPicPr preferRelativeResize="0"/>
            <p:nvPr/>
          </p:nvPicPr>
          <p:blipFill>
            <a:blip r:embed="rId3">
              <a:alphaModFix/>
            </a:blip>
            <a:stretch>
              <a:fillRect/>
            </a:stretch>
          </p:blipFill>
          <p:spPr>
            <a:xfrm rot="-932171">
              <a:off x="7862212" y="3820273"/>
              <a:ext cx="859223" cy="859201"/>
            </a:xfrm>
            <a:prstGeom prst="rect">
              <a:avLst/>
            </a:prstGeom>
            <a:noFill/>
            <a:ln>
              <a:noFill/>
            </a:ln>
          </p:spPr>
        </p:pic>
      </p:grpSp>
      <p:cxnSp>
        <p:nvCxnSpPr>
          <p:cNvPr id="114" name="Google Shape;114;p26"/>
          <p:cNvCxnSpPr/>
          <p:nvPr/>
        </p:nvCxnSpPr>
        <p:spPr>
          <a:xfrm>
            <a:off x="-1652050" y="2724000"/>
            <a:ext cx="2537400" cy="300"/>
          </a:xfrm>
          <a:prstGeom prst="straightConnector1">
            <a:avLst/>
          </a:prstGeom>
          <a:noFill/>
          <a:ln cap="flat" cmpd="sng" w="38100">
            <a:solidFill>
              <a:schemeClr val="dk2"/>
            </a:solidFill>
            <a:prstDash val="dot"/>
            <a:round/>
            <a:headEnd len="med" w="med" type="none"/>
            <a:tailEnd len="med" w="med" type="none"/>
          </a:ln>
        </p:spPr>
      </p:cxnSp>
      <p:cxnSp>
        <p:nvCxnSpPr>
          <p:cNvPr id="115" name="Google Shape;115;p26"/>
          <p:cNvCxnSpPr/>
          <p:nvPr/>
        </p:nvCxnSpPr>
        <p:spPr>
          <a:xfrm>
            <a:off x="803997" y="1183219"/>
            <a:ext cx="600" cy="1575600"/>
          </a:xfrm>
          <a:prstGeom prst="straightConnector1">
            <a:avLst/>
          </a:prstGeom>
          <a:noFill/>
          <a:ln cap="flat" cmpd="sng" w="38100">
            <a:solidFill>
              <a:schemeClr val="dk2"/>
            </a:solidFill>
            <a:prstDash val="dot"/>
            <a:round/>
            <a:headEnd len="med" w="med" type="none"/>
            <a:tailEnd len="med" w="med" type="none"/>
          </a:ln>
        </p:spPr>
      </p:cxnSp>
      <p:sp>
        <p:nvSpPr>
          <p:cNvPr id="116" name="Google Shape;116;p26"/>
          <p:cNvSpPr/>
          <p:nvPr/>
        </p:nvSpPr>
        <p:spPr>
          <a:xfrm>
            <a:off x="8279700" y="2571600"/>
            <a:ext cx="2416800" cy="2708100"/>
          </a:xfrm>
          <a:prstGeom prst="rect">
            <a:avLst/>
          </a:prstGeom>
          <a:noFill/>
          <a:ln cap="flat" cmpd="sng" w="38100">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spd="slow" p14:dur="1000">
        <p:push dir="r"/>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400"/>
                                        <p:tgtEl>
                                          <p:spTgt spid="1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 name="Shape 370"/>
        <p:cNvGrpSpPr/>
        <p:nvPr/>
      </p:nvGrpSpPr>
      <p:grpSpPr>
        <a:xfrm>
          <a:off x="0" y="0"/>
          <a:ext cx="0" cy="0"/>
          <a:chOff x="0" y="0"/>
          <a:chExt cx="0" cy="0"/>
        </a:xfrm>
      </p:grpSpPr>
      <p:cxnSp>
        <p:nvCxnSpPr>
          <p:cNvPr id="371" name="Google Shape;371;p44"/>
          <p:cNvCxnSpPr/>
          <p:nvPr/>
        </p:nvCxnSpPr>
        <p:spPr>
          <a:xfrm flipH="1" rot="10800000">
            <a:off x="801450" y="-271825"/>
            <a:ext cx="5700" cy="4569000"/>
          </a:xfrm>
          <a:prstGeom prst="straightConnector1">
            <a:avLst/>
          </a:prstGeom>
          <a:noFill/>
          <a:ln cap="flat" cmpd="sng" w="38100">
            <a:solidFill>
              <a:schemeClr val="dk2"/>
            </a:solidFill>
            <a:prstDash val="dot"/>
            <a:round/>
            <a:headEnd len="med" w="med" type="none"/>
            <a:tailEnd len="med" w="med" type="none"/>
          </a:ln>
        </p:spPr>
      </p:cxnSp>
      <p:sp>
        <p:nvSpPr>
          <p:cNvPr id="372" name="Google Shape;372;p44"/>
          <p:cNvSpPr txBox="1"/>
          <p:nvPr/>
        </p:nvSpPr>
        <p:spPr>
          <a:xfrm>
            <a:off x="1374625" y="457200"/>
            <a:ext cx="7509900" cy="6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latin typeface="EB Garamond"/>
                <a:ea typeface="EB Garamond"/>
                <a:cs typeface="EB Garamond"/>
                <a:sym typeface="EB Garamond"/>
              </a:rPr>
              <a:t>Wizard of Oz - Feedback Chatbot </a:t>
            </a:r>
            <a:endParaRPr i="1" sz="2400">
              <a:latin typeface="Proxima Nova"/>
              <a:ea typeface="Proxima Nova"/>
              <a:cs typeface="Proxima Nova"/>
              <a:sym typeface="Proxima Nova"/>
            </a:endParaRPr>
          </a:p>
        </p:txBody>
      </p:sp>
      <p:grpSp>
        <p:nvGrpSpPr>
          <p:cNvPr id="373" name="Google Shape;373;p44"/>
          <p:cNvGrpSpPr/>
          <p:nvPr/>
        </p:nvGrpSpPr>
        <p:grpSpPr>
          <a:xfrm>
            <a:off x="457200" y="457200"/>
            <a:ext cx="694194" cy="694194"/>
            <a:chOff x="7636913" y="3594963"/>
            <a:chExt cx="1309800" cy="1309800"/>
          </a:xfrm>
        </p:grpSpPr>
        <p:sp>
          <p:nvSpPr>
            <p:cNvPr id="374" name="Google Shape;374;p44"/>
            <p:cNvSpPr/>
            <p:nvPr/>
          </p:nvSpPr>
          <p:spPr>
            <a:xfrm>
              <a:off x="7636913" y="3594963"/>
              <a:ext cx="1309800" cy="13098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5" name="Google Shape;375;p44"/>
            <p:cNvPicPr preferRelativeResize="0"/>
            <p:nvPr/>
          </p:nvPicPr>
          <p:blipFill>
            <a:blip r:embed="rId3">
              <a:alphaModFix/>
            </a:blip>
            <a:stretch>
              <a:fillRect/>
            </a:stretch>
          </p:blipFill>
          <p:spPr>
            <a:xfrm rot="-932171">
              <a:off x="7862212" y="3820273"/>
              <a:ext cx="859223" cy="859201"/>
            </a:xfrm>
            <a:prstGeom prst="rect">
              <a:avLst/>
            </a:prstGeom>
            <a:noFill/>
            <a:ln>
              <a:noFill/>
            </a:ln>
          </p:spPr>
        </p:pic>
      </p:grpSp>
      <p:cxnSp>
        <p:nvCxnSpPr>
          <p:cNvPr id="376" name="Google Shape;376;p44"/>
          <p:cNvCxnSpPr/>
          <p:nvPr/>
        </p:nvCxnSpPr>
        <p:spPr>
          <a:xfrm>
            <a:off x="793200" y="4297175"/>
            <a:ext cx="8372700" cy="19500"/>
          </a:xfrm>
          <a:prstGeom prst="straightConnector1">
            <a:avLst/>
          </a:prstGeom>
          <a:noFill/>
          <a:ln cap="flat" cmpd="sng" w="38100">
            <a:solidFill>
              <a:schemeClr val="dk2"/>
            </a:solidFill>
            <a:prstDash val="dot"/>
            <a:round/>
            <a:headEnd len="med" w="med" type="none"/>
            <a:tailEnd len="med" w="med" type="none"/>
          </a:ln>
        </p:spPr>
      </p:cxnSp>
      <p:sp>
        <p:nvSpPr>
          <p:cNvPr id="377" name="Google Shape;377;p44"/>
          <p:cNvSpPr txBox="1"/>
          <p:nvPr/>
        </p:nvSpPr>
        <p:spPr>
          <a:xfrm>
            <a:off x="6346650" y="1565088"/>
            <a:ext cx="2688000" cy="231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Proxima Nova"/>
                <a:ea typeface="Proxima Nova"/>
                <a:cs typeface="Proxima Nova"/>
                <a:sym typeface="Proxima Nova"/>
              </a:rPr>
              <a:t>Since we couldn’t implement the feedback chatbot, the user </a:t>
            </a:r>
            <a:r>
              <a:rPr b="1" lang="en" sz="2000">
                <a:solidFill>
                  <a:schemeClr val="dk1"/>
                </a:solidFill>
                <a:highlight>
                  <a:srgbClr val="FFFF00"/>
                </a:highlight>
                <a:latin typeface="EB Garamond"/>
                <a:ea typeface="EB Garamond"/>
                <a:cs typeface="EB Garamond"/>
                <a:sym typeface="EB Garamond"/>
              </a:rPr>
              <a:t>clicks on the screen</a:t>
            </a:r>
            <a:r>
              <a:rPr lang="en" sz="2000">
                <a:solidFill>
                  <a:schemeClr val="dk1"/>
                </a:solidFill>
                <a:latin typeface="Proxima Nova"/>
                <a:ea typeface="Proxima Nova"/>
                <a:cs typeface="Proxima Nova"/>
                <a:sym typeface="Proxima Nova"/>
              </a:rPr>
              <a:t> and the user can observe a  </a:t>
            </a:r>
            <a:r>
              <a:rPr b="1" lang="en" sz="2000">
                <a:solidFill>
                  <a:schemeClr val="dk1"/>
                </a:solidFill>
                <a:highlight>
                  <a:srgbClr val="FFFF00"/>
                </a:highlight>
                <a:latin typeface="EB Garamond"/>
                <a:ea typeface="EB Garamond"/>
                <a:cs typeface="EB Garamond"/>
                <a:sym typeface="EB Garamond"/>
              </a:rPr>
              <a:t>feedback conversation with Artbot</a:t>
            </a:r>
            <a:r>
              <a:rPr lang="en" sz="2000">
                <a:solidFill>
                  <a:schemeClr val="dk1"/>
                </a:solidFill>
                <a:latin typeface="Proxima Nova"/>
                <a:ea typeface="Proxima Nova"/>
                <a:cs typeface="Proxima Nova"/>
                <a:sym typeface="Proxima Nova"/>
              </a:rPr>
              <a:t>. </a:t>
            </a:r>
            <a:endParaRPr sz="2000">
              <a:solidFill>
                <a:schemeClr val="dk1"/>
              </a:solidFill>
              <a:latin typeface="Proxima Nova"/>
              <a:ea typeface="Proxima Nova"/>
              <a:cs typeface="Proxima Nova"/>
              <a:sym typeface="Proxima Nova"/>
            </a:endParaRPr>
          </a:p>
          <a:p>
            <a:pPr indent="0" lvl="0" marL="0" rtl="0" algn="l">
              <a:spcBef>
                <a:spcPts val="1000"/>
              </a:spcBef>
              <a:spcAft>
                <a:spcPts val="0"/>
              </a:spcAft>
              <a:buNone/>
            </a:pPr>
            <a:r>
              <a:t/>
            </a:r>
            <a:endParaRPr sz="2200">
              <a:latin typeface="EB Garamond"/>
              <a:ea typeface="EB Garamond"/>
              <a:cs typeface="EB Garamond"/>
              <a:sym typeface="EB Garamond"/>
            </a:endParaRPr>
          </a:p>
          <a:p>
            <a:pPr indent="0" lvl="0" marL="0" rtl="0" algn="l">
              <a:spcBef>
                <a:spcPts val="0"/>
              </a:spcBef>
              <a:spcAft>
                <a:spcPts val="0"/>
              </a:spcAft>
              <a:buClr>
                <a:schemeClr val="dk1"/>
              </a:buClr>
              <a:buSzPts val="1100"/>
              <a:buFont typeface="Arial"/>
              <a:buNone/>
            </a:pPr>
            <a:r>
              <a:t/>
            </a:r>
            <a:endParaRPr sz="2000">
              <a:solidFill>
                <a:schemeClr val="dk1"/>
              </a:solidFill>
              <a:latin typeface="Proxima Nova"/>
              <a:ea typeface="Proxima Nova"/>
              <a:cs typeface="Proxima Nova"/>
              <a:sym typeface="Proxima Nova"/>
            </a:endParaRPr>
          </a:p>
        </p:txBody>
      </p:sp>
      <p:pic>
        <p:nvPicPr>
          <p:cNvPr id="378" name="Google Shape;378;p44"/>
          <p:cNvPicPr preferRelativeResize="0"/>
          <p:nvPr/>
        </p:nvPicPr>
        <p:blipFill>
          <a:blip r:embed="rId4">
            <a:alphaModFix/>
          </a:blip>
          <a:stretch>
            <a:fillRect/>
          </a:stretch>
        </p:blipFill>
        <p:spPr>
          <a:xfrm>
            <a:off x="457200" y="1441419"/>
            <a:ext cx="1723725" cy="3235081"/>
          </a:xfrm>
          <a:prstGeom prst="rect">
            <a:avLst/>
          </a:prstGeom>
          <a:noFill/>
          <a:ln>
            <a:noFill/>
          </a:ln>
        </p:spPr>
      </p:pic>
      <p:pic>
        <p:nvPicPr>
          <p:cNvPr id="379" name="Google Shape;379;p44"/>
          <p:cNvPicPr preferRelativeResize="0"/>
          <p:nvPr/>
        </p:nvPicPr>
        <p:blipFill>
          <a:blip r:embed="rId5">
            <a:alphaModFix/>
          </a:blip>
          <a:stretch>
            <a:fillRect/>
          </a:stretch>
        </p:blipFill>
        <p:spPr>
          <a:xfrm>
            <a:off x="2420338" y="1457493"/>
            <a:ext cx="1723725" cy="3202945"/>
          </a:xfrm>
          <a:prstGeom prst="rect">
            <a:avLst/>
          </a:prstGeom>
          <a:noFill/>
          <a:ln>
            <a:noFill/>
          </a:ln>
        </p:spPr>
      </p:pic>
      <p:pic>
        <p:nvPicPr>
          <p:cNvPr id="380" name="Google Shape;380;p44"/>
          <p:cNvPicPr preferRelativeResize="0"/>
          <p:nvPr/>
        </p:nvPicPr>
        <p:blipFill>
          <a:blip r:embed="rId6">
            <a:alphaModFix/>
          </a:blip>
          <a:stretch>
            <a:fillRect/>
          </a:stretch>
        </p:blipFill>
        <p:spPr>
          <a:xfrm>
            <a:off x="4383500" y="1453255"/>
            <a:ext cx="1723725" cy="3285070"/>
          </a:xfrm>
          <a:prstGeom prst="rect">
            <a:avLst/>
          </a:prstGeom>
          <a:noFill/>
          <a:ln>
            <a:noFill/>
          </a:ln>
        </p:spPr>
      </p:pic>
    </p:spTree>
  </p:cSld>
  <p:clrMapOvr>
    <a:masterClrMapping/>
  </p:clrMapOvr>
  <p:transition spd="slow">
    <p:push dir="r"/>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4" name="Shape 384"/>
        <p:cNvGrpSpPr/>
        <p:nvPr/>
      </p:nvGrpSpPr>
      <p:grpSpPr>
        <a:xfrm>
          <a:off x="0" y="0"/>
          <a:ext cx="0" cy="0"/>
          <a:chOff x="0" y="0"/>
          <a:chExt cx="0" cy="0"/>
        </a:xfrm>
      </p:grpSpPr>
      <p:sp>
        <p:nvSpPr>
          <p:cNvPr id="385" name="Google Shape;385;p45"/>
          <p:cNvSpPr txBox="1"/>
          <p:nvPr/>
        </p:nvSpPr>
        <p:spPr>
          <a:xfrm>
            <a:off x="1151400" y="323725"/>
            <a:ext cx="6415800" cy="6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latin typeface="EB Garamond"/>
                <a:ea typeface="EB Garamond"/>
                <a:cs typeface="EB Garamond"/>
                <a:sym typeface="EB Garamond"/>
              </a:rPr>
              <a:t>Hard Coded Data  </a:t>
            </a:r>
            <a:endParaRPr i="1" sz="2400">
              <a:latin typeface="Proxima Nova"/>
              <a:ea typeface="Proxima Nova"/>
              <a:cs typeface="Proxima Nova"/>
              <a:sym typeface="Proxima Nova"/>
            </a:endParaRPr>
          </a:p>
        </p:txBody>
      </p:sp>
      <p:grpSp>
        <p:nvGrpSpPr>
          <p:cNvPr id="386" name="Google Shape;386;p45"/>
          <p:cNvGrpSpPr/>
          <p:nvPr/>
        </p:nvGrpSpPr>
        <p:grpSpPr>
          <a:xfrm>
            <a:off x="457200" y="323725"/>
            <a:ext cx="694194" cy="694194"/>
            <a:chOff x="7636913" y="3594963"/>
            <a:chExt cx="1309800" cy="1309800"/>
          </a:xfrm>
        </p:grpSpPr>
        <p:sp>
          <p:nvSpPr>
            <p:cNvPr id="387" name="Google Shape;387;p45"/>
            <p:cNvSpPr/>
            <p:nvPr/>
          </p:nvSpPr>
          <p:spPr>
            <a:xfrm>
              <a:off x="7636913" y="3594963"/>
              <a:ext cx="1309800" cy="13098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8" name="Google Shape;388;p45"/>
            <p:cNvPicPr preferRelativeResize="0"/>
            <p:nvPr/>
          </p:nvPicPr>
          <p:blipFill>
            <a:blip r:embed="rId3">
              <a:alphaModFix/>
            </a:blip>
            <a:stretch>
              <a:fillRect/>
            </a:stretch>
          </p:blipFill>
          <p:spPr>
            <a:xfrm rot="-932171">
              <a:off x="7862212" y="3820273"/>
              <a:ext cx="859223" cy="859201"/>
            </a:xfrm>
            <a:prstGeom prst="rect">
              <a:avLst/>
            </a:prstGeom>
            <a:noFill/>
            <a:ln>
              <a:noFill/>
            </a:ln>
          </p:spPr>
        </p:pic>
      </p:grpSp>
      <p:cxnSp>
        <p:nvCxnSpPr>
          <p:cNvPr id="389" name="Google Shape;389;p45"/>
          <p:cNvCxnSpPr/>
          <p:nvPr/>
        </p:nvCxnSpPr>
        <p:spPr>
          <a:xfrm>
            <a:off x="14025" y="4302600"/>
            <a:ext cx="9151800" cy="14100"/>
          </a:xfrm>
          <a:prstGeom prst="straightConnector1">
            <a:avLst/>
          </a:prstGeom>
          <a:noFill/>
          <a:ln cap="flat" cmpd="sng" w="38100">
            <a:solidFill>
              <a:schemeClr val="dk2"/>
            </a:solidFill>
            <a:prstDash val="dot"/>
            <a:round/>
            <a:headEnd len="med" w="med" type="none"/>
            <a:tailEnd len="med" w="med" type="none"/>
          </a:ln>
        </p:spPr>
      </p:cxnSp>
      <p:sp>
        <p:nvSpPr>
          <p:cNvPr id="390" name="Google Shape;390;p45"/>
          <p:cNvSpPr txBox="1"/>
          <p:nvPr/>
        </p:nvSpPr>
        <p:spPr>
          <a:xfrm>
            <a:off x="213225" y="549150"/>
            <a:ext cx="8753400" cy="147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200">
              <a:solidFill>
                <a:schemeClr val="dk1"/>
              </a:solidFill>
              <a:highlight>
                <a:srgbClr val="FFFF00"/>
              </a:highlight>
              <a:latin typeface="EB Garamond"/>
              <a:ea typeface="EB Garamond"/>
              <a:cs typeface="EB Garamond"/>
              <a:sym typeface="EB Garamond"/>
            </a:endParaRPr>
          </a:p>
          <a:p>
            <a:pPr indent="0" lvl="0" marL="0" rtl="0" algn="l">
              <a:spcBef>
                <a:spcPts val="1000"/>
              </a:spcBef>
              <a:spcAft>
                <a:spcPts val="0"/>
              </a:spcAft>
              <a:buNone/>
            </a:pPr>
            <a:r>
              <a:rPr lang="en" sz="2000">
                <a:solidFill>
                  <a:schemeClr val="dk1"/>
                </a:solidFill>
                <a:latin typeface="Proxima Nova"/>
                <a:ea typeface="Proxima Nova"/>
                <a:cs typeface="Proxima Nova"/>
                <a:sym typeface="Proxima Nova"/>
              </a:rPr>
              <a:t>To facilitate interactions between ArtBot and the user, we </a:t>
            </a:r>
            <a:r>
              <a:rPr b="1" lang="en" sz="2000">
                <a:solidFill>
                  <a:schemeClr val="dk1"/>
                </a:solidFill>
                <a:highlight>
                  <a:srgbClr val="FFFF00"/>
                </a:highlight>
                <a:latin typeface="EB Garamond"/>
                <a:ea typeface="EB Garamond"/>
                <a:cs typeface="EB Garamond"/>
                <a:sym typeface="EB Garamond"/>
              </a:rPr>
              <a:t>hardcoded user data</a:t>
            </a:r>
            <a:r>
              <a:rPr lang="en" sz="2000">
                <a:solidFill>
                  <a:schemeClr val="dk1"/>
                </a:solidFill>
                <a:latin typeface="Proxima Nova"/>
                <a:ea typeface="Proxima Nova"/>
                <a:cs typeface="Proxima Nova"/>
                <a:sym typeface="Proxima Nova"/>
              </a:rPr>
              <a:t> (pictured below) to allow the user to </a:t>
            </a:r>
            <a:r>
              <a:rPr b="1" lang="en" sz="2000">
                <a:solidFill>
                  <a:schemeClr val="dk1"/>
                </a:solidFill>
                <a:highlight>
                  <a:srgbClr val="FFFF00"/>
                </a:highlight>
                <a:latin typeface="EB Garamond"/>
                <a:ea typeface="EB Garamond"/>
                <a:cs typeface="EB Garamond"/>
                <a:sym typeface="EB Garamond"/>
              </a:rPr>
              <a:t>explore the app already in progress.</a:t>
            </a:r>
            <a:r>
              <a:rPr lang="en" sz="2000">
                <a:solidFill>
                  <a:schemeClr val="dk1"/>
                </a:solidFill>
                <a:latin typeface="Proxima Nova"/>
                <a:ea typeface="Proxima Nova"/>
                <a:cs typeface="Proxima Nova"/>
                <a:sym typeface="Proxima Nova"/>
              </a:rPr>
              <a:t> </a:t>
            </a:r>
            <a:r>
              <a:rPr lang="en" sz="2000">
                <a:solidFill>
                  <a:schemeClr val="dk1"/>
                </a:solidFill>
                <a:latin typeface="Proxima Nova"/>
                <a:ea typeface="Proxima Nova"/>
                <a:cs typeface="Proxima Nova"/>
                <a:sym typeface="Proxima Nova"/>
              </a:rPr>
              <a:t> </a:t>
            </a:r>
            <a:endParaRPr sz="2000">
              <a:solidFill>
                <a:schemeClr val="dk1"/>
              </a:solidFill>
              <a:latin typeface="Proxima Nova"/>
              <a:ea typeface="Proxima Nova"/>
              <a:cs typeface="Proxima Nova"/>
              <a:sym typeface="Proxima Nova"/>
            </a:endParaRPr>
          </a:p>
          <a:p>
            <a:pPr indent="0" lvl="0" marL="0" rtl="0" algn="l">
              <a:spcBef>
                <a:spcPts val="1000"/>
              </a:spcBef>
              <a:spcAft>
                <a:spcPts val="0"/>
              </a:spcAft>
              <a:buNone/>
            </a:pPr>
            <a:r>
              <a:t/>
            </a:r>
            <a:endParaRPr sz="2000">
              <a:solidFill>
                <a:schemeClr val="dk1"/>
              </a:solidFill>
              <a:latin typeface="Proxima Nova"/>
              <a:ea typeface="Proxima Nova"/>
              <a:cs typeface="Proxima Nova"/>
              <a:sym typeface="Proxima Nova"/>
            </a:endParaRPr>
          </a:p>
          <a:p>
            <a:pPr indent="0" lvl="0" marL="457200" rtl="0" algn="l">
              <a:spcBef>
                <a:spcPts val="1000"/>
              </a:spcBef>
              <a:spcAft>
                <a:spcPts val="0"/>
              </a:spcAft>
              <a:buNone/>
            </a:pPr>
            <a:r>
              <a:t/>
            </a:r>
            <a:endParaRPr sz="2000">
              <a:solidFill>
                <a:schemeClr val="dk1"/>
              </a:solidFill>
              <a:latin typeface="Proxima Nova"/>
              <a:ea typeface="Proxima Nova"/>
              <a:cs typeface="Proxima Nova"/>
              <a:sym typeface="Proxima Nova"/>
            </a:endParaRPr>
          </a:p>
          <a:p>
            <a:pPr indent="0" lvl="0" marL="0" rtl="0" algn="l">
              <a:spcBef>
                <a:spcPts val="1000"/>
              </a:spcBef>
              <a:spcAft>
                <a:spcPts val="0"/>
              </a:spcAft>
              <a:buNone/>
            </a:pPr>
            <a:r>
              <a:t/>
            </a:r>
            <a:endParaRPr sz="20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sz="2000">
              <a:latin typeface="Proxima Nova"/>
              <a:ea typeface="Proxima Nova"/>
              <a:cs typeface="Proxima Nova"/>
              <a:sym typeface="Proxima Nova"/>
            </a:endParaRPr>
          </a:p>
          <a:p>
            <a:pPr indent="0" lvl="0" marL="0" rtl="0" algn="l">
              <a:spcBef>
                <a:spcPts val="0"/>
              </a:spcBef>
              <a:spcAft>
                <a:spcPts val="0"/>
              </a:spcAft>
              <a:buNone/>
            </a:pPr>
            <a:r>
              <a:t/>
            </a:r>
            <a:endParaRPr sz="2000">
              <a:solidFill>
                <a:schemeClr val="dk1"/>
              </a:solidFill>
              <a:latin typeface="Proxima Nova"/>
              <a:ea typeface="Proxima Nova"/>
              <a:cs typeface="Proxima Nova"/>
              <a:sym typeface="Proxima Nova"/>
            </a:endParaRPr>
          </a:p>
          <a:p>
            <a:pPr indent="0" lvl="0" marL="457200" rtl="0" algn="l">
              <a:spcBef>
                <a:spcPts val="0"/>
              </a:spcBef>
              <a:spcAft>
                <a:spcPts val="0"/>
              </a:spcAft>
              <a:buNone/>
            </a:pPr>
            <a:r>
              <a:t/>
            </a:r>
            <a:endParaRPr sz="2000">
              <a:latin typeface="Proxima Nova"/>
              <a:ea typeface="Proxima Nova"/>
              <a:cs typeface="Proxima Nova"/>
              <a:sym typeface="Proxima Nova"/>
            </a:endParaRPr>
          </a:p>
          <a:p>
            <a:pPr indent="0" lvl="0" marL="0" rtl="0" algn="l">
              <a:spcBef>
                <a:spcPts val="0"/>
              </a:spcBef>
              <a:spcAft>
                <a:spcPts val="0"/>
              </a:spcAft>
              <a:buNone/>
            </a:pPr>
            <a:r>
              <a:t/>
            </a:r>
            <a:endParaRPr sz="2200">
              <a:latin typeface="EB Garamond"/>
              <a:ea typeface="EB Garamond"/>
              <a:cs typeface="EB Garamond"/>
              <a:sym typeface="EB Garamond"/>
            </a:endParaRPr>
          </a:p>
          <a:p>
            <a:pPr indent="0" lvl="0" marL="0" rtl="0" algn="l">
              <a:spcBef>
                <a:spcPts val="0"/>
              </a:spcBef>
              <a:spcAft>
                <a:spcPts val="0"/>
              </a:spcAft>
              <a:buClr>
                <a:schemeClr val="dk1"/>
              </a:buClr>
              <a:buSzPts val="1100"/>
              <a:buFont typeface="Arial"/>
              <a:buNone/>
            </a:pPr>
            <a:r>
              <a:t/>
            </a:r>
            <a:endParaRPr sz="2000">
              <a:solidFill>
                <a:schemeClr val="dk1"/>
              </a:solidFill>
              <a:latin typeface="Proxima Nova"/>
              <a:ea typeface="Proxima Nova"/>
              <a:cs typeface="Proxima Nova"/>
              <a:sym typeface="Proxima Nova"/>
            </a:endParaRPr>
          </a:p>
        </p:txBody>
      </p:sp>
      <p:sp>
        <p:nvSpPr>
          <p:cNvPr id="391" name="Google Shape;391;p45"/>
          <p:cNvSpPr txBox="1"/>
          <p:nvPr/>
        </p:nvSpPr>
        <p:spPr>
          <a:xfrm>
            <a:off x="135975" y="4426800"/>
            <a:ext cx="1826700" cy="70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sz="2000">
                <a:solidFill>
                  <a:schemeClr val="dk1"/>
                </a:solidFill>
                <a:latin typeface="Proxima Nova"/>
                <a:ea typeface="Proxima Nova"/>
                <a:cs typeface="Proxima Nova"/>
                <a:sym typeface="Proxima Nova"/>
              </a:rPr>
              <a:t>Statistics</a:t>
            </a:r>
            <a:endParaRPr sz="2000">
              <a:solidFill>
                <a:schemeClr val="dk1"/>
              </a:solidFill>
              <a:latin typeface="Proxima Nova"/>
              <a:ea typeface="Proxima Nova"/>
              <a:cs typeface="Proxima Nova"/>
              <a:sym typeface="Proxima Nova"/>
            </a:endParaRPr>
          </a:p>
        </p:txBody>
      </p:sp>
      <p:sp>
        <p:nvSpPr>
          <p:cNvPr id="392" name="Google Shape;392;p45"/>
          <p:cNvSpPr txBox="1"/>
          <p:nvPr/>
        </p:nvSpPr>
        <p:spPr>
          <a:xfrm>
            <a:off x="1962663" y="4426800"/>
            <a:ext cx="1826700" cy="70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sz="2000">
                <a:solidFill>
                  <a:schemeClr val="dk1"/>
                </a:solidFill>
                <a:latin typeface="Proxima Nova"/>
                <a:ea typeface="Proxima Nova"/>
                <a:cs typeface="Proxima Nova"/>
                <a:sym typeface="Proxima Nova"/>
              </a:rPr>
              <a:t>Gallery</a:t>
            </a:r>
            <a:endParaRPr sz="2000">
              <a:solidFill>
                <a:schemeClr val="dk1"/>
              </a:solidFill>
              <a:latin typeface="Proxima Nova"/>
              <a:ea typeface="Proxima Nova"/>
              <a:cs typeface="Proxima Nova"/>
              <a:sym typeface="Proxima Nova"/>
            </a:endParaRPr>
          </a:p>
        </p:txBody>
      </p:sp>
      <p:sp>
        <p:nvSpPr>
          <p:cNvPr id="393" name="Google Shape;393;p45"/>
          <p:cNvSpPr txBox="1"/>
          <p:nvPr/>
        </p:nvSpPr>
        <p:spPr>
          <a:xfrm>
            <a:off x="3616700" y="4426800"/>
            <a:ext cx="1826700" cy="70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sz="2000">
                <a:solidFill>
                  <a:schemeClr val="dk1"/>
                </a:solidFill>
                <a:latin typeface="Proxima Nova"/>
                <a:ea typeface="Proxima Nova"/>
                <a:cs typeface="Proxima Nova"/>
                <a:sym typeface="Proxima Nova"/>
              </a:rPr>
              <a:t>Camera Roll</a:t>
            </a:r>
            <a:endParaRPr sz="2000">
              <a:solidFill>
                <a:schemeClr val="dk1"/>
              </a:solidFill>
              <a:latin typeface="Proxima Nova"/>
              <a:ea typeface="Proxima Nova"/>
              <a:cs typeface="Proxima Nova"/>
              <a:sym typeface="Proxima Nova"/>
            </a:endParaRPr>
          </a:p>
        </p:txBody>
      </p:sp>
      <p:sp>
        <p:nvSpPr>
          <p:cNvPr id="394" name="Google Shape;394;p45"/>
          <p:cNvSpPr txBox="1"/>
          <p:nvPr/>
        </p:nvSpPr>
        <p:spPr>
          <a:xfrm>
            <a:off x="5216150" y="4426800"/>
            <a:ext cx="1826700" cy="70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sz="2000">
                <a:solidFill>
                  <a:schemeClr val="dk1"/>
                </a:solidFill>
                <a:latin typeface="Proxima Nova"/>
                <a:ea typeface="Proxima Nova"/>
                <a:cs typeface="Proxima Nova"/>
                <a:sym typeface="Proxima Nova"/>
              </a:rPr>
              <a:t>Chatbot</a:t>
            </a:r>
            <a:endParaRPr sz="2000">
              <a:solidFill>
                <a:schemeClr val="dk1"/>
              </a:solidFill>
              <a:latin typeface="Proxima Nova"/>
              <a:ea typeface="Proxima Nova"/>
              <a:cs typeface="Proxima Nova"/>
              <a:sym typeface="Proxima Nova"/>
            </a:endParaRPr>
          </a:p>
        </p:txBody>
      </p:sp>
      <p:sp>
        <p:nvSpPr>
          <p:cNvPr id="395" name="Google Shape;395;p45"/>
          <p:cNvSpPr txBox="1"/>
          <p:nvPr/>
        </p:nvSpPr>
        <p:spPr>
          <a:xfrm>
            <a:off x="7003450" y="4426800"/>
            <a:ext cx="1826700" cy="70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sz="2000">
                <a:solidFill>
                  <a:schemeClr val="dk1"/>
                </a:solidFill>
                <a:latin typeface="Proxima Nova"/>
                <a:ea typeface="Proxima Nova"/>
                <a:cs typeface="Proxima Nova"/>
                <a:sym typeface="Proxima Nova"/>
              </a:rPr>
              <a:t>Drawing</a:t>
            </a:r>
            <a:endParaRPr i="1" sz="2000">
              <a:solidFill>
                <a:schemeClr val="dk1"/>
              </a:solidFill>
              <a:latin typeface="Proxima Nova"/>
              <a:ea typeface="Proxima Nova"/>
              <a:cs typeface="Proxima Nova"/>
              <a:sym typeface="Proxima Nova"/>
            </a:endParaRPr>
          </a:p>
        </p:txBody>
      </p:sp>
      <p:pic>
        <p:nvPicPr>
          <p:cNvPr id="396" name="Google Shape;396;p45"/>
          <p:cNvPicPr preferRelativeResize="0"/>
          <p:nvPr/>
        </p:nvPicPr>
        <p:blipFill>
          <a:blip r:embed="rId4">
            <a:alphaModFix/>
          </a:blip>
          <a:stretch>
            <a:fillRect/>
          </a:stretch>
        </p:blipFill>
        <p:spPr>
          <a:xfrm>
            <a:off x="3843950" y="1914675"/>
            <a:ext cx="1372200" cy="2612100"/>
          </a:xfrm>
          <a:prstGeom prst="rect">
            <a:avLst/>
          </a:prstGeom>
          <a:noFill/>
          <a:ln>
            <a:noFill/>
          </a:ln>
        </p:spPr>
      </p:pic>
      <p:pic>
        <p:nvPicPr>
          <p:cNvPr id="397" name="Google Shape;397;p45"/>
          <p:cNvPicPr preferRelativeResize="0"/>
          <p:nvPr/>
        </p:nvPicPr>
        <p:blipFill>
          <a:blip r:embed="rId5">
            <a:alphaModFix/>
          </a:blip>
          <a:stretch>
            <a:fillRect/>
          </a:stretch>
        </p:blipFill>
        <p:spPr>
          <a:xfrm>
            <a:off x="2189925" y="1912150"/>
            <a:ext cx="1372200" cy="2657301"/>
          </a:xfrm>
          <a:prstGeom prst="rect">
            <a:avLst/>
          </a:prstGeom>
          <a:noFill/>
          <a:ln>
            <a:noFill/>
          </a:ln>
        </p:spPr>
      </p:pic>
      <p:pic>
        <p:nvPicPr>
          <p:cNvPr id="398" name="Google Shape;398;p45"/>
          <p:cNvPicPr preferRelativeResize="0"/>
          <p:nvPr/>
        </p:nvPicPr>
        <p:blipFill>
          <a:blip r:embed="rId6">
            <a:alphaModFix/>
          </a:blip>
          <a:stretch>
            <a:fillRect/>
          </a:stretch>
        </p:blipFill>
        <p:spPr>
          <a:xfrm>
            <a:off x="457198" y="1900937"/>
            <a:ext cx="1372200" cy="2679714"/>
          </a:xfrm>
          <a:prstGeom prst="rect">
            <a:avLst/>
          </a:prstGeom>
          <a:noFill/>
          <a:ln>
            <a:noFill/>
          </a:ln>
        </p:spPr>
      </p:pic>
      <p:pic>
        <p:nvPicPr>
          <p:cNvPr id="399" name="Google Shape;399;p45"/>
          <p:cNvPicPr preferRelativeResize="0"/>
          <p:nvPr/>
        </p:nvPicPr>
        <p:blipFill>
          <a:blip r:embed="rId7">
            <a:alphaModFix/>
          </a:blip>
          <a:stretch>
            <a:fillRect/>
          </a:stretch>
        </p:blipFill>
        <p:spPr>
          <a:xfrm>
            <a:off x="7230700" y="1892076"/>
            <a:ext cx="1372200" cy="2657300"/>
          </a:xfrm>
          <a:prstGeom prst="rect">
            <a:avLst/>
          </a:prstGeom>
          <a:noFill/>
          <a:ln>
            <a:noFill/>
          </a:ln>
        </p:spPr>
      </p:pic>
      <p:pic>
        <p:nvPicPr>
          <p:cNvPr id="400" name="Google Shape;400;p45"/>
          <p:cNvPicPr preferRelativeResize="0"/>
          <p:nvPr/>
        </p:nvPicPr>
        <p:blipFill>
          <a:blip r:embed="rId8">
            <a:alphaModFix/>
          </a:blip>
          <a:stretch>
            <a:fillRect/>
          </a:stretch>
        </p:blipFill>
        <p:spPr>
          <a:xfrm>
            <a:off x="5537315" y="1918925"/>
            <a:ext cx="1372200" cy="2643740"/>
          </a:xfrm>
          <a:prstGeom prst="rect">
            <a:avLst/>
          </a:prstGeom>
          <a:noFill/>
          <a:ln>
            <a:noFill/>
          </a:ln>
        </p:spPr>
      </p:pic>
    </p:spTree>
  </p:cSld>
  <p:clrMapOvr>
    <a:masterClrMapping/>
  </p:clrMapOvr>
  <p:transition spd="slow">
    <p:push dir="r"/>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4" name="Shape 404"/>
        <p:cNvGrpSpPr/>
        <p:nvPr/>
      </p:nvGrpSpPr>
      <p:grpSpPr>
        <a:xfrm>
          <a:off x="0" y="0"/>
          <a:ext cx="0" cy="0"/>
          <a:chOff x="0" y="0"/>
          <a:chExt cx="0" cy="0"/>
        </a:xfrm>
      </p:grpSpPr>
      <p:pic>
        <p:nvPicPr>
          <p:cNvPr id="405" name="Google Shape;405;p46"/>
          <p:cNvPicPr preferRelativeResize="0"/>
          <p:nvPr/>
        </p:nvPicPr>
        <p:blipFill rotWithShape="1">
          <a:blip r:embed="rId3">
            <a:alphaModFix/>
          </a:blip>
          <a:srcRect b="31647" l="6076" r="23352" t="21313"/>
          <a:stretch/>
        </p:blipFill>
        <p:spPr>
          <a:xfrm>
            <a:off x="4812093" y="1888150"/>
            <a:ext cx="1692900" cy="1714800"/>
          </a:xfrm>
          <a:prstGeom prst="ellipse">
            <a:avLst/>
          </a:prstGeom>
          <a:noFill/>
          <a:ln>
            <a:noFill/>
          </a:ln>
        </p:spPr>
      </p:pic>
      <p:sp>
        <p:nvSpPr>
          <p:cNvPr id="406" name="Google Shape;406;p46"/>
          <p:cNvSpPr txBox="1"/>
          <p:nvPr/>
        </p:nvSpPr>
        <p:spPr>
          <a:xfrm>
            <a:off x="4495875" y="3751198"/>
            <a:ext cx="2325600" cy="972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latin typeface="Montserrat"/>
                <a:ea typeface="Montserrat"/>
                <a:cs typeface="Montserrat"/>
                <a:sym typeface="Montserrat"/>
              </a:rPr>
              <a:t>Vincent Nicandro</a:t>
            </a:r>
            <a:endParaRPr sz="1800">
              <a:latin typeface="Montserrat"/>
              <a:ea typeface="Montserrat"/>
              <a:cs typeface="Montserrat"/>
              <a:sym typeface="Montserrat"/>
            </a:endParaRPr>
          </a:p>
          <a:p>
            <a:pPr indent="0" lvl="0" marL="0" rtl="0" algn="ctr">
              <a:lnSpc>
                <a:spcPct val="115000"/>
              </a:lnSpc>
              <a:spcBef>
                <a:spcPts val="0"/>
              </a:spcBef>
              <a:spcAft>
                <a:spcPts val="1000"/>
              </a:spcAft>
              <a:buNone/>
            </a:pPr>
            <a:r>
              <a:rPr lang="en" sz="1350">
                <a:latin typeface="Montserrat"/>
                <a:ea typeface="Montserrat"/>
                <a:cs typeface="Montserrat"/>
                <a:sym typeface="Montserrat"/>
              </a:rPr>
              <a:t>nicandro@stanford.edu</a:t>
            </a:r>
            <a:endParaRPr i="1" sz="1000">
              <a:latin typeface="Montserrat"/>
              <a:ea typeface="Montserrat"/>
              <a:cs typeface="Montserrat"/>
              <a:sym typeface="Montserrat"/>
            </a:endParaRPr>
          </a:p>
        </p:txBody>
      </p:sp>
      <p:pic>
        <p:nvPicPr>
          <p:cNvPr id="407" name="Google Shape;407;p46"/>
          <p:cNvPicPr preferRelativeResize="0"/>
          <p:nvPr/>
        </p:nvPicPr>
        <p:blipFill rotWithShape="1">
          <a:blip r:embed="rId4">
            <a:alphaModFix/>
          </a:blip>
          <a:srcRect b="9285" l="3530" r="0" t="17427"/>
          <a:stretch/>
        </p:blipFill>
        <p:spPr>
          <a:xfrm>
            <a:off x="466097" y="1888150"/>
            <a:ext cx="1692900" cy="1714800"/>
          </a:xfrm>
          <a:prstGeom prst="ellipse">
            <a:avLst/>
          </a:prstGeom>
          <a:noFill/>
          <a:ln>
            <a:noFill/>
          </a:ln>
        </p:spPr>
      </p:pic>
      <p:sp>
        <p:nvSpPr>
          <p:cNvPr id="408" name="Google Shape;408;p46"/>
          <p:cNvSpPr txBox="1"/>
          <p:nvPr/>
        </p:nvSpPr>
        <p:spPr>
          <a:xfrm>
            <a:off x="149325" y="3751200"/>
            <a:ext cx="2325600" cy="972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latin typeface="Montserrat"/>
                <a:ea typeface="Montserrat"/>
                <a:cs typeface="Montserrat"/>
                <a:sym typeface="Montserrat"/>
              </a:rPr>
              <a:t>Zach Goodale</a:t>
            </a:r>
            <a:endParaRPr sz="1800">
              <a:latin typeface="Montserrat"/>
              <a:ea typeface="Montserrat"/>
              <a:cs typeface="Montserrat"/>
              <a:sym typeface="Montserrat"/>
            </a:endParaRPr>
          </a:p>
          <a:p>
            <a:pPr indent="0" lvl="0" marL="0" rtl="0" algn="ctr">
              <a:lnSpc>
                <a:spcPct val="115000"/>
              </a:lnSpc>
              <a:spcBef>
                <a:spcPts val="0"/>
              </a:spcBef>
              <a:spcAft>
                <a:spcPts val="1000"/>
              </a:spcAft>
              <a:buNone/>
            </a:pPr>
            <a:r>
              <a:rPr lang="en" sz="1350">
                <a:latin typeface="Montserrat"/>
                <a:ea typeface="Montserrat"/>
                <a:cs typeface="Montserrat"/>
                <a:sym typeface="Montserrat"/>
              </a:rPr>
              <a:t>zgoodale@stanford.edu</a:t>
            </a:r>
            <a:r>
              <a:rPr i="1" lang="en" sz="1000">
                <a:latin typeface="Montserrat"/>
                <a:ea typeface="Montserrat"/>
                <a:cs typeface="Montserrat"/>
                <a:sym typeface="Montserrat"/>
              </a:rPr>
              <a:t>                  </a:t>
            </a:r>
            <a:endParaRPr i="1" sz="1000">
              <a:latin typeface="Montserrat"/>
              <a:ea typeface="Montserrat"/>
              <a:cs typeface="Montserrat"/>
              <a:sym typeface="Montserrat"/>
            </a:endParaRPr>
          </a:p>
        </p:txBody>
      </p:sp>
      <p:pic>
        <p:nvPicPr>
          <p:cNvPr id="409" name="Google Shape;409;p46"/>
          <p:cNvPicPr preferRelativeResize="0"/>
          <p:nvPr/>
        </p:nvPicPr>
        <p:blipFill rotWithShape="1">
          <a:blip r:embed="rId5">
            <a:alphaModFix/>
          </a:blip>
          <a:srcRect b="5234" l="7774" r="5839" t="8379"/>
          <a:stretch/>
        </p:blipFill>
        <p:spPr>
          <a:xfrm>
            <a:off x="2639238" y="1888150"/>
            <a:ext cx="1692600" cy="1692600"/>
          </a:xfrm>
          <a:prstGeom prst="ellipse">
            <a:avLst/>
          </a:prstGeom>
          <a:noFill/>
          <a:ln>
            <a:noFill/>
          </a:ln>
        </p:spPr>
      </p:pic>
      <p:pic>
        <p:nvPicPr>
          <p:cNvPr id="410" name="Google Shape;410;p46"/>
          <p:cNvPicPr preferRelativeResize="0"/>
          <p:nvPr/>
        </p:nvPicPr>
        <p:blipFill rotWithShape="1">
          <a:blip r:embed="rId6">
            <a:alphaModFix/>
          </a:blip>
          <a:srcRect b="16415" l="7898" r="8517" t="0"/>
          <a:stretch/>
        </p:blipFill>
        <p:spPr>
          <a:xfrm>
            <a:off x="6985539" y="1888150"/>
            <a:ext cx="1692900" cy="1714800"/>
          </a:xfrm>
          <a:prstGeom prst="ellipse">
            <a:avLst/>
          </a:prstGeom>
          <a:noFill/>
          <a:ln>
            <a:noFill/>
          </a:ln>
        </p:spPr>
      </p:pic>
      <p:sp>
        <p:nvSpPr>
          <p:cNvPr id="411" name="Google Shape;411;p46"/>
          <p:cNvSpPr txBox="1"/>
          <p:nvPr/>
        </p:nvSpPr>
        <p:spPr>
          <a:xfrm>
            <a:off x="2322750" y="3740098"/>
            <a:ext cx="2325600" cy="972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latin typeface="Montserrat"/>
                <a:ea typeface="Montserrat"/>
                <a:cs typeface="Montserrat"/>
                <a:sym typeface="Montserrat"/>
              </a:rPr>
              <a:t>Lexi Stein</a:t>
            </a:r>
            <a:endParaRPr sz="1800">
              <a:latin typeface="Montserrat"/>
              <a:ea typeface="Montserrat"/>
              <a:cs typeface="Montserrat"/>
              <a:sym typeface="Montserrat"/>
            </a:endParaRPr>
          </a:p>
          <a:p>
            <a:pPr indent="0" lvl="0" marL="0" rtl="0" algn="ctr">
              <a:lnSpc>
                <a:spcPct val="115000"/>
              </a:lnSpc>
              <a:spcBef>
                <a:spcPts val="0"/>
              </a:spcBef>
              <a:spcAft>
                <a:spcPts val="1000"/>
              </a:spcAft>
              <a:buNone/>
            </a:pPr>
            <a:r>
              <a:rPr lang="en" sz="1350">
                <a:latin typeface="Montserrat"/>
                <a:ea typeface="Montserrat"/>
                <a:cs typeface="Montserrat"/>
                <a:sym typeface="Montserrat"/>
              </a:rPr>
              <a:t>lexi@stanford.edu</a:t>
            </a:r>
            <a:endParaRPr i="1" sz="1000">
              <a:latin typeface="Montserrat"/>
              <a:ea typeface="Montserrat"/>
              <a:cs typeface="Montserrat"/>
              <a:sym typeface="Montserrat"/>
            </a:endParaRPr>
          </a:p>
        </p:txBody>
      </p:sp>
      <p:sp>
        <p:nvSpPr>
          <p:cNvPr id="412" name="Google Shape;412;p46"/>
          <p:cNvSpPr txBox="1"/>
          <p:nvPr/>
        </p:nvSpPr>
        <p:spPr>
          <a:xfrm>
            <a:off x="6669075" y="3751197"/>
            <a:ext cx="2325600" cy="1063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latin typeface="Montserrat"/>
                <a:ea typeface="Montserrat"/>
                <a:cs typeface="Montserrat"/>
                <a:sym typeface="Montserrat"/>
              </a:rPr>
              <a:t>Casey Wong</a:t>
            </a:r>
            <a:endParaRPr sz="1800">
              <a:latin typeface="Montserrat"/>
              <a:ea typeface="Montserrat"/>
              <a:cs typeface="Montserrat"/>
              <a:sym typeface="Montserrat"/>
            </a:endParaRPr>
          </a:p>
          <a:p>
            <a:pPr indent="0" lvl="0" marL="0" rtl="0" algn="ctr">
              <a:lnSpc>
                <a:spcPct val="115000"/>
              </a:lnSpc>
              <a:spcBef>
                <a:spcPts val="0"/>
              </a:spcBef>
              <a:spcAft>
                <a:spcPts val="1000"/>
              </a:spcAft>
              <a:buNone/>
            </a:pPr>
            <a:r>
              <a:rPr lang="en" sz="1350">
                <a:latin typeface="Montserrat"/>
                <a:ea typeface="Montserrat"/>
                <a:cs typeface="Montserrat"/>
                <a:sym typeface="Montserrat"/>
              </a:rPr>
              <a:t>wongcs@stanford.edu</a:t>
            </a:r>
            <a:endParaRPr i="1" sz="1000">
              <a:latin typeface="Montserrat"/>
              <a:ea typeface="Montserrat"/>
              <a:cs typeface="Montserrat"/>
              <a:sym typeface="Montserrat"/>
            </a:endParaRPr>
          </a:p>
        </p:txBody>
      </p:sp>
      <p:sp>
        <p:nvSpPr>
          <p:cNvPr id="413" name="Google Shape;413;p46"/>
          <p:cNvSpPr txBox="1"/>
          <p:nvPr/>
        </p:nvSpPr>
        <p:spPr>
          <a:xfrm>
            <a:off x="2100450" y="973700"/>
            <a:ext cx="5211900" cy="76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Montserrat"/>
                <a:ea typeface="Montserrat"/>
                <a:cs typeface="Montserrat"/>
                <a:sym typeface="Montserrat"/>
              </a:rPr>
              <a:t>love, </a:t>
            </a:r>
            <a:r>
              <a:rPr lang="en" sz="3000">
                <a:latin typeface="Montserrat"/>
                <a:ea typeface="Montserrat"/>
                <a:cs typeface="Montserrat"/>
                <a:sym typeface="Montserrat"/>
              </a:rPr>
              <a:t>the articulate team</a:t>
            </a:r>
            <a:endParaRPr sz="3000">
              <a:latin typeface="Montserrat"/>
              <a:ea typeface="Montserrat"/>
              <a:cs typeface="Montserrat"/>
              <a:sym typeface="Montserrat"/>
            </a:endParaRPr>
          </a:p>
        </p:txBody>
      </p:sp>
      <p:sp>
        <p:nvSpPr>
          <p:cNvPr id="414" name="Google Shape;414;p46"/>
          <p:cNvSpPr txBox="1"/>
          <p:nvPr/>
        </p:nvSpPr>
        <p:spPr>
          <a:xfrm>
            <a:off x="3180750" y="271100"/>
            <a:ext cx="2782500" cy="70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latin typeface="EB Garamond"/>
                <a:ea typeface="EB Garamond"/>
                <a:cs typeface="EB Garamond"/>
                <a:sym typeface="EB Garamond"/>
              </a:rPr>
              <a:t>Thanks! </a:t>
            </a:r>
            <a:r>
              <a:rPr b="1" lang="en" sz="3600">
                <a:latin typeface="EB Garamond"/>
                <a:ea typeface="EB Garamond"/>
                <a:cs typeface="EB Garamond"/>
                <a:sym typeface="EB Garamond"/>
              </a:rPr>
              <a:t> </a:t>
            </a:r>
            <a:endParaRPr i="1" sz="2400">
              <a:latin typeface="Proxima Nova"/>
              <a:ea typeface="Proxima Nova"/>
              <a:cs typeface="Proxima Nova"/>
              <a:sym typeface="Proxima Nov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27"/>
          <p:cNvSpPr txBox="1"/>
          <p:nvPr/>
        </p:nvSpPr>
        <p:spPr>
          <a:xfrm>
            <a:off x="1374625" y="457200"/>
            <a:ext cx="6415800" cy="6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latin typeface="EB Garamond"/>
                <a:ea typeface="EB Garamond"/>
                <a:cs typeface="EB Garamond"/>
                <a:sym typeface="EB Garamond"/>
              </a:rPr>
              <a:t>Artbot</a:t>
            </a:r>
            <a:r>
              <a:rPr lang="en" sz="3000">
                <a:latin typeface="Proxima Nova"/>
                <a:ea typeface="Proxima Nova"/>
                <a:cs typeface="Proxima Nova"/>
                <a:sym typeface="Proxima Nova"/>
              </a:rPr>
              <a:t>		</a:t>
            </a:r>
            <a:r>
              <a:rPr i="1" lang="en" sz="2400">
                <a:latin typeface="Proxima Nova"/>
                <a:ea typeface="Proxima Nova"/>
                <a:cs typeface="Proxima Nova"/>
                <a:sym typeface="Proxima Nova"/>
              </a:rPr>
              <a:t>Antagonistic, artful companion</a:t>
            </a:r>
            <a:endParaRPr i="1" sz="2400">
              <a:latin typeface="Proxima Nova"/>
              <a:ea typeface="Proxima Nova"/>
              <a:cs typeface="Proxima Nova"/>
              <a:sym typeface="Proxima Nova"/>
            </a:endParaRPr>
          </a:p>
        </p:txBody>
      </p:sp>
      <p:sp>
        <p:nvSpPr>
          <p:cNvPr id="122" name="Google Shape;122;p27"/>
          <p:cNvSpPr txBox="1"/>
          <p:nvPr/>
        </p:nvSpPr>
        <p:spPr>
          <a:xfrm>
            <a:off x="1374625" y="1344250"/>
            <a:ext cx="6415800" cy="33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Proxima Nova"/>
                <a:ea typeface="Proxima Nova"/>
                <a:cs typeface="Proxima Nova"/>
                <a:sym typeface="Proxima Nova"/>
              </a:rPr>
              <a:t>We set out to tackle the dreaded problem artists of all levels face during the creation process – </a:t>
            </a:r>
            <a:r>
              <a:rPr b="1" lang="en" sz="2200">
                <a:highlight>
                  <a:srgbClr val="FFFF00"/>
                </a:highlight>
                <a:latin typeface="EB Garamond"/>
                <a:ea typeface="EB Garamond"/>
                <a:cs typeface="EB Garamond"/>
                <a:sym typeface="EB Garamond"/>
              </a:rPr>
              <a:t>the block</a:t>
            </a:r>
            <a:r>
              <a:rPr lang="en" sz="2200">
                <a:latin typeface="EB Garamond"/>
                <a:ea typeface="EB Garamond"/>
                <a:cs typeface="EB Garamond"/>
                <a:sym typeface="EB Garamond"/>
              </a:rPr>
              <a:t>.</a:t>
            </a:r>
            <a:endParaRPr sz="2200">
              <a:latin typeface="EB Garamond"/>
              <a:ea typeface="EB Garamond"/>
              <a:cs typeface="EB Garamond"/>
              <a:sym typeface="EB Garamond"/>
            </a:endParaRPr>
          </a:p>
          <a:p>
            <a:pPr indent="0" lvl="0" marL="0" rtl="0" algn="l">
              <a:spcBef>
                <a:spcPts val="0"/>
              </a:spcBef>
              <a:spcAft>
                <a:spcPts val="0"/>
              </a:spcAft>
              <a:buNone/>
            </a:pPr>
            <a:r>
              <a:t/>
            </a:r>
            <a:endParaRPr sz="2200">
              <a:latin typeface="EB Garamond"/>
              <a:ea typeface="EB Garamond"/>
              <a:cs typeface="EB Garamond"/>
              <a:sym typeface="EB Garamond"/>
            </a:endParaRPr>
          </a:p>
          <a:p>
            <a:pPr indent="0" lvl="0" marL="0" rtl="0" algn="l">
              <a:spcBef>
                <a:spcPts val="0"/>
              </a:spcBef>
              <a:spcAft>
                <a:spcPts val="0"/>
              </a:spcAft>
              <a:buNone/>
            </a:pPr>
            <a:r>
              <a:rPr lang="en" sz="2000">
                <a:solidFill>
                  <a:schemeClr val="dk1"/>
                </a:solidFill>
                <a:latin typeface="Proxima Nova"/>
                <a:ea typeface="Proxima Nova"/>
                <a:cs typeface="Proxima Nova"/>
                <a:sym typeface="Proxima Nova"/>
              </a:rPr>
              <a:t>The block is when artists become </a:t>
            </a:r>
            <a:r>
              <a:rPr b="1" lang="en" sz="2200">
                <a:solidFill>
                  <a:schemeClr val="dk1"/>
                </a:solidFill>
                <a:highlight>
                  <a:srgbClr val="FFFF00"/>
                </a:highlight>
                <a:latin typeface="EB Garamond"/>
                <a:ea typeface="EB Garamond"/>
                <a:cs typeface="EB Garamond"/>
                <a:sym typeface="EB Garamond"/>
              </a:rPr>
              <a:t>too attached</a:t>
            </a:r>
            <a:r>
              <a:rPr lang="en" sz="2000">
                <a:solidFill>
                  <a:schemeClr val="dk1"/>
                </a:solidFill>
                <a:latin typeface="Proxima Nova"/>
                <a:ea typeface="Proxima Nova"/>
                <a:cs typeface="Proxima Nova"/>
                <a:sym typeface="Proxima Nova"/>
              </a:rPr>
              <a:t> to their work but are unable to see a path forward in their work that satisfies them.</a:t>
            </a:r>
            <a:endParaRPr sz="20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sz="2000">
              <a:solidFill>
                <a:schemeClr val="dk1"/>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sz="2000">
                <a:solidFill>
                  <a:schemeClr val="dk1"/>
                </a:solidFill>
                <a:latin typeface="Proxima Nova"/>
                <a:ea typeface="Proxima Nova"/>
                <a:cs typeface="Proxima Nova"/>
                <a:sym typeface="Proxima Nova"/>
              </a:rPr>
              <a:t>Artbot attempts to free artists from this mode of thinking using a </a:t>
            </a:r>
            <a:r>
              <a:rPr b="1" lang="en" sz="2200">
                <a:solidFill>
                  <a:schemeClr val="dk1"/>
                </a:solidFill>
                <a:highlight>
                  <a:srgbClr val="FFFF00"/>
                </a:highlight>
                <a:latin typeface="EB Garamond"/>
                <a:ea typeface="EB Garamond"/>
                <a:cs typeface="EB Garamond"/>
                <a:sym typeface="EB Garamond"/>
              </a:rPr>
              <a:t>gameified approach</a:t>
            </a:r>
            <a:r>
              <a:rPr lang="en" sz="2000">
                <a:solidFill>
                  <a:schemeClr val="dk1"/>
                </a:solidFill>
                <a:latin typeface="Proxima Nova"/>
                <a:ea typeface="Proxima Nova"/>
                <a:cs typeface="Proxima Nova"/>
                <a:sym typeface="Proxima Nova"/>
              </a:rPr>
              <a:t> coupled with </a:t>
            </a:r>
            <a:r>
              <a:rPr b="1" lang="en" sz="2200">
                <a:solidFill>
                  <a:schemeClr val="dk1"/>
                </a:solidFill>
                <a:highlight>
                  <a:srgbClr val="FFFF00"/>
                </a:highlight>
                <a:latin typeface="EB Garamond"/>
                <a:ea typeface="EB Garamond"/>
                <a:cs typeface="EB Garamond"/>
                <a:sym typeface="EB Garamond"/>
              </a:rPr>
              <a:t>long-term check-ins</a:t>
            </a:r>
            <a:r>
              <a:rPr lang="en" sz="2000">
                <a:solidFill>
                  <a:schemeClr val="dk1"/>
                </a:solidFill>
                <a:latin typeface="Proxima Nova"/>
                <a:ea typeface="Proxima Nova"/>
                <a:cs typeface="Proxima Nova"/>
                <a:sym typeface="Proxima Nova"/>
              </a:rPr>
              <a:t>.</a:t>
            </a:r>
            <a:endParaRPr sz="2000">
              <a:solidFill>
                <a:schemeClr val="dk1"/>
              </a:solidFill>
              <a:latin typeface="Proxima Nova"/>
              <a:ea typeface="Proxima Nova"/>
              <a:cs typeface="Proxima Nova"/>
              <a:sym typeface="Proxima Nova"/>
            </a:endParaRPr>
          </a:p>
        </p:txBody>
      </p:sp>
      <p:grpSp>
        <p:nvGrpSpPr>
          <p:cNvPr id="123" name="Google Shape;123;p27"/>
          <p:cNvGrpSpPr/>
          <p:nvPr/>
        </p:nvGrpSpPr>
        <p:grpSpPr>
          <a:xfrm>
            <a:off x="457200" y="457200"/>
            <a:ext cx="694194" cy="694194"/>
            <a:chOff x="7636913" y="3594963"/>
            <a:chExt cx="1309800" cy="1309800"/>
          </a:xfrm>
        </p:grpSpPr>
        <p:sp>
          <p:nvSpPr>
            <p:cNvPr id="124" name="Google Shape;124;p27"/>
            <p:cNvSpPr/>
            <p:nvPr/>
          </p:nvSpPr>
          <p:spPr>
            <a:xfrm>
              <a:off x="7636913" y="3594963"/>
              <a:ext cx="1309800" cy="13098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5" name="Google Shape;125;p27"/>
            <p:cNvPicPr preferRelativeResize="0"/>
            <p:nvPr/>
          </p:nvPicPr>
          <p:blipFill>
            <a:blip r:embed="rId3">
              <a:alphaModFix/>
            </a:blip>
            <a:stretch>
              <a:fillRect/>
            </a:stretch>
          </p:blipFill>
          <p:spPr>
            <a:xfrm rot="-932171">
              <a:off x="7862212" y="3820273"/>
              <a:ext cx="859223" cy="859201"/>
            </a:xfrm>
            <a:prstGeom prst="rect">
              <a:avLst/>
            </a:prstGeom>
            <a:noFill/>
            <a:ln>
              <a:noFill/>
            </a:ln>
          </p:spPr>
        </p:pic>
      </p:grpSp>
      <p:cxnSp>
        <p:nvCxnSpPr>
          <p:cNvPr id="126" name="Google Shape;126;p27"/>
          <p:cNvCxnSpPr/>
          <p:nvPr/>
        </p:nvCxnSpPr>
        <p:spPr>
          <a:xfrm>
            <a:off x="-1652050" y="2724000"/>
            <a:ext cx="2537400" cy="300"/>
          </a:xfrm>
          <a:prstGeom prst="straightConnector1">
            <a:avLst/>
          </a:prstGeom>
          <a:noFill/>
          <a:ln cap="flat" cmpd="sng" w="38100">
            <a:solidFill>
              <a:schemeClr val="dk2"/>
            </a:solidFill>
            <a:prstDash val="dot"/>
            <a:round/>
            <a:headEnd len="med" w="med" type="none"/>
            <a:tailEnd len="med" w="med" type="none"/>
          </a:ln>
        </p:spPr>
      </p:cxnSp>
      <p:cxnSp>
        <p:nvCxnSpPr>
          <p:cNvPr id="127" name="Google Shape;127;p27"/>
          <p:cNvCxnSpPr/>
          <p:nvPr/>
        </p:nvCxnSpPr>
        <p:spPr>
          <a:xfrm>
            <a:off x="803997" y="1183219"/>
            <a:ext cx="600" cy="1575600"/>
          </a:xfrm>
          <a:prstGeom prst="straightConnector1">
            <a:avLst/>
          </a:prstGeom>
          <a:noFill/>
          <a:ln cap="flat" cmpd="sng" w="38100">
            <a:solidFill>
              <a:schemeClr val="dk2"/>
            </a:solidFill>
            <a:prstDash val="dot"/>
            <a:round/>
            <a:headEnd len="med" w="med" type="none"/>
            <a:tailEnd len="med" w="med" type="none"/>
          </a:ln>
        </p:spPr>
      </p:cxnSp>
      <p:sp>
        <p:nvSpPr>
          <p:cNvPr id="128" name="Google Shape;128;p27"/>
          <p:cNvSpPr/>
          <p:nvPr/>
        </p:nvSpPr>
        <p:spPr>
          <a:xfrm>
            <a:off x="8279700" y="2571600"/>
            <a:ext cx="2416800" cy="2708100"/>
          </a:xfrm>
          <a:prstGeom prst="rect">
            <a:avLst/>
          </a:prstGeom>
          <a:noFill/>
          <a:ln cap="flat" cmpd="sng" w="38100">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22">
                                            <p:txEl>
                                              <p:pRg end="0" st="0"/>
                                            </p:txEl>
                                          </p:spTgt>
                                        </p:tgtEl>
                                        <p:attrNameLst>
                                          <p:attrName>style.visibility</p:attrName>
                                        </p:attrNameLst>
                                      </p:cBhvr>
                                      <p:to>
                                        <p:strVal val="visible"/>
                                      </p:to>
                                    </p:set>
                                    <p:animEffect filter="fade" transition="in">
                                      <p:cBhvr>
                                        <p:cTn dur="400"/>
                                        <p:tgtEl>
                                          <p:spTgt spid="122">
                                            <p:txEl>
                                              <p:pRg end="0" st="0"/>
                                            </p:txEl>
                                          </p:spTgt>
                                        </p:tgtEl>
                                      </p:cBhvr>
                                    </p:animEffect>
                                  </p:childTnLst>
                                </p:cTn>
                              </p:par>
                            </p:childTnLst>
                          </p:cTn>
                        </p:par>
                        <p:par>
                          <p:cTn fill="hold">
                            <p:stCondLst>
                              <p:cond delay="400"/>
                            </p:stCondLst>
                            <p:childTnLst>
                              <p:par>
                                <p:cTn fill="hold" nodeType="afterEffect" presetClass="entr" presetID="10" presetSubtype="0">
                                  <p:stCondLst>
                                    <p:cond delay="0"/>
                                  </p:stCondLst>
                                  <p:childTnLst>
                                    <p:set>
                                      <p:cBhvr>
                                        <p:cTn dur="1" fill="hold">
                                          <p:stCondLst>
                                            <p:cond delay="0"/>
                                          </p:stCondLst>
                                        </p:cTn>
                                        <p:tgtEl>
                                          <p:spTgt spid="122">
                                            <p:txEl>
                                              <p:pRg end="1" st="1"/>
                                            </p:txEl>
                                          </p:spTgt>
                                        </p:tgtEl>
                                        <p:attrNameLst>
                                          <p:attrName>style.visibility</p:attrName>
                                        </p:attrNameLst>
                                      </p:cBhvr>
                                      <p:to>
                                        <p:strVal val="visible"/>
                                      </p:to>
                                    </p:set>
                                    <p:animEffect filter="fade" transition="in">
                                      <p:cBhvr>
                                        <p:cTn dur="400"/>
                                        <p:tgtEl>
                                          <p:spTgt spid="122">
                                            <p:txEl>
                                              <p:pRg end="1" st="1"/>
                                            </p:txEl>
                                          </p:spTgt>
                                        </p:tgtEl>
                                      </p:cBhvr>
                                    </p:animEffect>
                                  </p:childTnLst>
                                </p:cTn>
                              </p:par>
                            </p:childTnLst>
                          </p:cTn>
                        </p:par>
                        <p:par>
                          <p:cTn fill="hold">
                            <p:stCondLst>
                              <p:cond delay="800"/>
                            </p:stCondLst>
                            <p:childTnLst>
                              <p:par>
                                <p:cTn fill="hold" nodeType="afterEffect" presetClass="entr" presetID="10" presetSubtype="0">
                                  <p:stCondLst>
                                    <p:cond delay="0"/>
                                  </p:stCondLst>
                                  <p:childTnLst>
                                    <p:set>
                                      <p:cBhvr>
                                        <p:cTn dur="1" fill="hold">
                                          <p:stCondLst>
                                            <p:cond delay="0"/>
                                          </p:stCondLst>
                                        </p:cTn>
                                        <p:tgtEl>
                                          <p:spTgt spid="122">
                                            <p:txEl>
                                              <p:pRg end="2" st="2"/>
                                            </p:txEl>
                                          </p:spTgt>
                                        </p:tgtEl>
                                        <p:attrNameLst>
                                          <p:attrName>style.visibility</p:attrName>
                                        </p:attrNameLst>
                                      </p:cBhvr>
                                      <p:to>
                                        <p:strVal val="visible"/>
                                      </p:to>
                                    </p:set>
                                    <p:animEffect filter="fade" transition="in">
                                      <p:cBhvr>
                                        <p:cTn dur="400"/>
                                        <p:tgtEl>
                                          <p:spTgt spid="122">
                                            <p:txEl>
                                              <p:pRg end="2" st="2"/>
                                            </p:txEl>
                                          </p:spTgt>
                                        </p:tgtEl>
                                      </p:cBhvr>
                                    </p:animEffect>
                                  </p:childTnLst>
                                </p:cTn>
                              </p:par>
                            </p:childTnLst>
                          </p:cTn>
                        </p:par>
                        <p:par>
                          <p:cTn fill="hold">
                            <p:stCondLst>
                              <p:cond delay="1200"/>
                            </p:stCondLst>
                            <p:childTnLst>
                              <p:par>
                                <p:cTn fill="hold" nodeType="afterEffect" presetClass="entr" presetID="10" presetSubtype="0">
                                  <p:stCondLst>
                                    <p:cond delay="0"/>
                                  </p:stCondLst>
                                  <p:childTnLst>
                                    <p:set>
                                      <p:cBhvr>
                                        <p:cTn dur="1" fill="hold">
                                          <p:stCondLst>
                                            <p:cond delay="0"/>
                                          </p:stCondLst>
                                        </p:cTn>
                                        <p:tgtEl>
                                          <p:spTgt spid="122">
                                            <p:txEl>
                                              <p:pRg end="3" st="3"/>
                                            </p:txEl>
                                          </p:spTgt>
                                        </p:tgtEl>
                                        <p:attrNameLst>
                                          <p:attrName>style.visibility</p:attrName>
                                        </p:attrNameLst>
                                      </p:cBhvr>
                                      <p:to>
                                        <p:strVal val="visible"/>
                                      </p:to>
                                    </p:set>
                                    <p:animEffect filter="fade" transition="in">
                                      <p:cBhvr>
                                        <p:cTn dur="400"/>
                                        <p:tgtEl>
                                          <p:spTgt spid="122">
                                            <p:txEl>
                                              <p:pRg end="3" st="3"/>
                                            </p:txEl>
                                          </p:spTgt>
                                        </p:tgtEl>
                                      </p:cBhvr>
                                    </p:animEffect>
                                  </p:childTnLst>
                                </p:cTn>
                              </p:par>
                            </p:childTnLst>
                          </p:cTn>
                        </p:par>
                        <p:par>
                          <p:cTn fill="hold">
                            <p:stCondLst>
                              <p:cond delay="1600"/>
                            </p:stCondLst>
                            <p:childTnLst>
                              <p:par>
                                <p:cTn fill="hold" nodeType="afterEffect" presetClass="entr" presetID="10" presetSubtype="0">
                                  <p:stCondLst>
                                    <p:cond delay="0"/>
                                  </p:stCondLst>
                                  <p:childTnLst>
                                    <p:set>
                                      <p:cBhvr>
                                        <p:cTn dur="1" fill="hold">
                                          <p:stCondLst>
                                            <p:cond delay="0"/>
                                          </p:stCondLst>
                                        </p:cTn>
                                        <p:tgtEl>
                                          <p:spTgt spid="122">
                                            <p:txEl>
                                              <p:pRg end="4" st="4"/>
                                            </p:txEl>
                                          </p:spTgt>
                                        </p:tgtEl>
                                        <p:attrNameLst>
                                          <p:attrName>style.visibility</p:attrName>
                                        </p:attrNameLst>
                                      </p:cBhvr>
                                      <p:to>
                                        <p:strVal val="visible"/>
                                      </p:to>
                                    </p:set>
                                    <p:animEffect filter="fade" transition="in">
                                      <p:cBhvr>
                                        <p:cTn dur="400"/>
                                        <p:tgtEl>
                                          <p:spTgt spid="122">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Google Shape;133;p28"/>
          <p:cNvSpPr txBox="1"/>
          <p:nvPr/>
        </p:nvSpPr>
        <p:spPr>
          <a:xfrm>
            <a:off x="1513375" y="2040600"/>
            <a:ext cx="6415800" cy="10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chemeClr val="dk1"/>
                </a:solidFill>
                <a:latin typeface="EB Garamond"/>
                <a:ea typeface="EB Garamond"/>
                <a:cs typeface="EB Garamond"/>
                <a:sym typeface="EB Garamond"/>
              </a:rPr>
              <a:t>Mission Statement: </a:t>
            </a:r>
            <a:endParaRPr b="1" sz="4000">
              <a:solidFill>
                <a:schemeClr val="dk1"/>
              </a:solidFill>
              <a:latin typeface="EB Garamond"/>
              <a:ea typeface="EB Garamond"/>
              <a:cs typeface="EB Garamond"/>
              <a:sym typeface="EB Garamond"/>
            </a:endParaRPr>
          </a:p>
          <a:p>
            <a:pPr indent="0" lvl="0" marL="0" rtl="0" algn="l">
              <a:spcBef>
                <a:spcPts val="0"/>
              </a:spcBef>
              <a:spcAft>
                <a:spcPts val="0"/>
              </a:spcAft>
              <a:buNone/>
            </a:pPr>
            <a:r>
              <a:rPr lang="en" sz="3600">
                <a:latin typeface="Proxima Nova"/>
                <a:ea typeface="Proxima Nova"/>
                <a:cs typeface="Proxima Nova"/>
                <a:sym typeface="Proxima Nova"/>
              </a:rPr>
              <a:t>Artbot is designed to boost your</a:t>
            </a:r>
            <a:r>
              <a:rPr lang="en" sz="3600">
                <a:solidFill>
                  <a:schemeClr val="dk1"/>
                </a:solidFill>
                <a:latin typeface="Proxima Nova"/>
                <a:ea typeface="Proxima Nova"/>
                <a:cs typeface="Proxima Nova"/>
                <a:sym typeface="Proxima Nova"/>
              </a:rPr>
              <a:t> </a:t>
            </a:r>
            <a:r>
              <a:rPr b="1" lang="en" sz="4000">
                <a:solidFill>
                  <a:schemeClr val="dk1"/>
                </a:solidFill>
                <a:highlight>
                  <a:srgbClr val="FFFF00"/>
                </a:highlight>
                <a:latin typeface="EB Garamond"/>
                <a:ea typeface="EB Garamond"/>
                <a:cs typeface="EB Garamond"/>
                <a:sym typeface="EB Garamond"/>
              </a:rPr>
              <a:t>creative adaptability</a:t>
            </a:r>
            <a:r>
              <a:rPr lang="en" sz="4000">
                <a:solidFill>
                  <a:schemeClr val="dk1"/>
                </a:solidFill>
                <a:latin typeface="Proxima Nova"/>
                <a:ea typeface="Proxima Nova"/>
                <a:cs typeface="Proxima Nova"/>
                <a:sym typeface="Proxima Nova"/>
              </a:rPr>
              <a:t>.</a:t>
            </a:r>
            <a:endParaRPr sz="4000">
              <a:solidFill>
                <a:schemeClr val="dk1"/>
              </a:solidFill>
              <a:latin typeface="Proxima Nova"/>
              <a:ea typeface="Proxima Nova"/>
              <a:cs typeface="Proxima Nova"/>
              <a:sym typeface="Proxima Nova"/>
            </a:endParaRPr>
          </a:p>
        </p:txBody>
      </p:sp>
      <p:grpSp>
        <p:nvGrpSpPr>
          <p:cNvPr id="134" name="Google Shape;134;p28"/>
          <p:cNvGrpSpPr/>
          <p:nvPr/>
        </p:nvGrpSpPr>
        <p:grpSpPr>
          <a:xfrm>
            <a:off x="670400" y="2224650"/>
            <a:ext cx="694194" cy="694194"/>
            <a:chOff x="7636913" y="3594963"/>
            <a:chExt cx="1309800" cy="1309800"/>
          </a:xfrm>
        </p:grpSpPr>
        <p:sp>
          <p:nvSpPr>
            <p:cNvPr id="135" name="Google Shape;135;p28"/>
            <p:cNvSpPr/>
            <p:nvPr/>
          </p:nvSpPr>
          <p:spPr>
            <a:xfrm>
              <a:off x="7636913" y="3594963"/>
              <a:ext cx="1309800" cy="13098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6" name="Google Shape;136;p28"/>
            <p:cNvPicPr preferRelativeResize="0"/>
            <p:nvPr/>
          </p:nvPicPr>
          <p:blipFill>
            <a:blip r:embed="rId3">
              <a:alphaModFix/>
            </a:blip>
            <a:stretch>
              <a:fillRect/>
            </a:stretch>
          </p:blipFill>
          <p:spPr>
            <a:xfrm rot="-932171">
              <a:off x="7862212" y="3820273"/>
              <a:ext cx="859223" cy="859201"/>
            </a:xfrm>
            <a:prstGeom prst="rect">
              <a:avLst/>
            </a:prstGeom>
            <a:noFill/>
            <a:ln>
              <a:noFill/>
            </a:ln>
          </p:spPr>
        </p:pic>
      </p:grpSp>
      <p:cxnSp>
        <p:nvCxnSpPr>
          <p:cNvPr id="137" name="Google Shape;137;p28"/>
          <p:cNvCxnSpPr/>
          <p:nvPr/>
        </p:nvCxnSpPr>
        <p:spPr>
          <a:xfrm>
            <a:off x="-1867000" y="2571600"/>
            <a:ext cx="2537400" cy="300"/>
          </a:xfrm>
          <a:prstGeom prst="straightConnector1">
            <a:avLst/>
          </a:prstGeom>
          <a:noFill/>
          <a:ln cap="flat" cmpd="sng" w="38100">
            <a:solidFill>
              <a:schemeClr val="dk2"/>
            </a:solidFill>
            <a:prstDash val="dot"/>
            <a:round/>
            <a:headEnd len="med" w="med" type="none"/>
            <a:tailEnd len="med" w="med" type="none"/>
          </a:ln>
        </p:spPr>
      </p:cxnSp>
    </p:spTree>
  </p:cSld>
  <p:clrMapOvr>
    <a:masterClrMapping/>
  </p:clrMapOvr>
  <mc:AlternateContent>
    <mc:Choice Requires="p14">
      <p:transition spd="slow" p14:dur="1000">
        <p:push dir="r"/>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33">
                                            <p:txEl>
                                              <p:pRg end="0" st="0"/>
                                            </p:txEl>
                                          </p:spTgt>
                                        </p:tgtEl>
                                        <p:attrNameLst>
                                          <p:attrName>style.visibility</p:attrName>
                                        </p:attrNameLst>
                                      </p:cBhvr>
                                      <p:to>
                                        <p:strVal val="visible"/>
                                      </p:to>
                                    </p:set>
                                    <p:animEffect filter="fade" transition="in">
                                      <p:cBhvr>
                                        <p:cTn dur="400"/>
                                        <p:tgtEl>
                                          <p:spTgt spid="133">
                                            <p:txEl>
                                              <p:pRg end="0" st="0"/>
                                            </p:txEl>
                                          </p:spTgt>
                                        </p:tgtEl>
                                      </p:cBhvr>
                                    </p:animEffect>
                                  </p:childTnLst>
                                </p:cTn>
                              </p:par>
                            </p:childTnLst>
                          </p:cTn>
                        </p:par>
                        <p:par>
                          <p:cTn fill="hold">
                            <p:stCondLst>
                              <p:cond delay="400"/>
                            </p:stCondLst>
                            <p:childTnLst>
                              <p:par>
                                <p:cTn fill="hold" nodeType="afterEffect" presetClass="entr" presetID="10" presetSubtype="0">
                                  <p:stCondLst>
                                    <p:cond delay="0"/>
                                  </p:stCondLst>
                                  <p:childTnLst>
                                    <p:set>
                                      <p:cBhvr>
                                        <p:cTn dur="1" fill="hold">
                                          <p:stCondLst>
                                            <p:cond delay="0"/>
                                          </p:stCondLst>
                                        </p:cTn>
                                        <p:tgtEl>
                                          <p:spTgt spid="133">
                                            <p:txEl>
                                              <p:pRg end="1" st="1"/>
                                            </p:txEl>
                                          </p:spTgt>
                                        </p:tgtEl>
                                        <p:attrNameLst>
                                          <p:attrName>style.visibility</p:attrName>
                                        </p:attrNameLst>
                                      </p:cBhvr>
                                      <p:to>
                                        <p:strVal val="visible"/>
                                      </p:to>
                                    </p:set>
                                    <p:animEffect filter="fade" transition="in">
                                      <p:cBhvr>
                                        <p:cTn dur="400"/>
                                        <p:tgtEl>
                                          <p:spTgt spid="133">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sp>
        <p:nvSpPr>
          <p:cNvPr id="142" name="Google Shape;142;p29"/>
          <p:cNvSpPr txBox="1"/>
          <p:nvPr/>
        </p:nvSpPr>
        <p:spPr>
          <a:xfrm>
            <a:off x="1374625" y="457200"/>
            <a:ext cx="6415800" cy="6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3600">
                <a:solidFill>
                  <a:schemeClr val="dk1"/>
                </a:solidFill>
                <a:latin typeface="EB Garamond"/>
                <a:ea typeface="EB Garamond"/>
                <a:cs typeface="EB Garamond"/>
                <a:sym typeface="EB Garamond"/>
              </a:rPr>
              <a:t>Home Screen:</a:t>
            </a:r>
            <a:r>
              <a:rPr lang="en" sz="3000">
                <a:solidFill>
                  <a:schemeClr val="dk1"/>
                </a:solidFill>
                <a:latin typeface="Proxima Nova"/>
                <a:ea typeface="Proxima Nova"/>
                <a:cs typeface="Proxima Nova"/>
                <a:sym typeface="Proxima Nova"/>
              </a:rPr>
              <a:t> </a:t>
            </a:r>
            <a:r>
              <a:rPr i="1" lang="en" sz="2400">
                <a:solidFill>
                  <a:schemeClr val="dk1"/>
                </a:solidFill>
                <a:latin typeface="Proxima Nova"/>
                <a:ea typeface="Proxima Nova"/>
                <a:cs typeface="Proxima Nova"/>
                <a:sym typeface="Proxima Nova"/>
              </a:rPr>
              <a:t>A Preview</a:t>
            </a:r>
            <a:endParaRPr b="1" sz="3600">
              <a:latin typeface="EB Garamond"/>
              <a:ea typeface="EB Garamond"/>
              <a:cs typeface="EB Garamond"/>
              <a:sym typeface="EB Garamond"/>
            </a:endParaRPr>
          </a:p>
        </p:txBody>
      </p:sp>
      <p:grpSp>
        <p:nvGrpSpPr>
          <p:cNvPr id="143" name="Google Shape;143;p29"/>
          <p:cNvGrpSpPr/>
          <p:nvPr/>
        </p:nvGrpSpPr>
        <p:grpSpPr>
          <a:xfrm>
            <a:off x="457200" y="457200"/>
            <a:ext cx="694194" cy="694194"/>
            <a:chOff x="7636913" y="3594963"/>
            <a:chExt cx="1309800" cy="1309800"/>
          </a:xfrm>
        </p:grpSpPr>
        <p:sp>
          <p:nvSpPr>
            <p:cNvPr id="144" name="Google Shape;144;p29"/>
            <p:cNvSpPr/>
            <p:nvPr/>
          </p:nvSpPr>
          <p:spPr>
            <a:xfrm>
              <a:off x="7636913" y="3594963"/>
              <a:ext cx="1309800" cy="13098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5" name="Google Shape;145;p29"/>
            <p:cNvPicPr preferRelativeResize="0"/>
            <p:nvPr/>
          </p:nvPicPr>
          <p:blipFill>
            <a:blip r:embed="rId3">
              <a:alphaModFix/>
            </a:blip>
            <a:stretch>
              <a:fillRect/>
            </a:stretch>
          </p:blipFill>
          <p:spPr>
            <a:xfrm rot="-932171">
              <a:off x="7862212" y="3820273"/>
              <a:ext cx="859223" cy="859201"/>
            </a:xfrm>
            <a:prstGeom prst="rect">
              <a:avLst/>
            </a:prstGeom>
            <a:noFill/>
            <a:ln>
              <a:noFill/>
            </a:ln>
          </p:spPr>
        </p:pic>
      </p:grpSp>
      <p:cxnSp>
        <p:nvCxnSpPr>
          <p:cNvPr id="146" name="Google Shape;146;p29"/>
          <p:cNvCxnSpPr/>
          <p:nvPr/>
        </p:nvCxnSpPr>
        <p:spPr>
          <a:xfrm>
            <a:off x="-1652050" y="2724000"/>
            <a:ext cx="2537400" cy="300"/>
          </a:xfrm>
          <a:prstGeom prst="straightConnector1">
            <a:avLst/>
          </a:prstGeom>
          <a:noFill/>
          <a:ln cap="flat" cmpd="sng" w="38100">
            <a:solidFill>
              <a:schemeClr val="dk2"/>
            </a:solidFill>
            <a:prstDash val="dot"/>
            <a:round/>
            <a:headEnd len="med" w="med" type="none"/>
            <a:tailEnd len="med" w="med" type="none"/>
          </a:ln>
        </p:spPr>
      </p:cxnSp>
      <p:cxnSp>
        <p:nvCxnSpPr>
          <p:cNvPr id="147" name="Google Shape;147;p29"/>
          <p:cNvCxnSpPr/>
          <p:nvPr/>
        </p:nvCxnSpPr>
        <p:spPr>
          <a:xfrm>
            <a:off x="803997" y="1183219"/>
            <a:ext cx="600" cy="1575600"/>
          </a:xfrm>
          <a:prstGeom prst="straightConnector1">
            <a:avLst/>
          </a:prstGeom>
          <a:noFill/>
          <a:ln cap="flat" cmpd="sng" w="38100">
            <a:solidFill>
              <a:schemeClr val="dk2"/>
            </a:solidFill>
            <a:prstDash val="dot"/>
            <a:round/>
            <a:headEnd len="med" w="med" type="none"/>
            <a:tailEnd len="med" w="med" type="none"/>
          </a:ln>
        </p:spPr>
      </p:cxnSp>
      <p:pic>
        <p:nvPicPr>
          <p:cNvPr id="148" name="Google Shape;148;p29"/>
          <p:cNvPicPr preferRelativeResize="0"/>
          <p:nvPr/>
        </p:nvPicPr>
        <p:blipFill rotWithShape="1">
          <a:blip r:embed="rId4">
            <a:alphaModFix/>
          </a:blip>
          <a:srcRect b="1821" l="3171" r="4628" t="1811"/>
          <a:stretch/>
        </p:blipFill>
        <p:spPr>
          <a:xfrm>
            <a:off x="596037" y="1433825"/>
            <a:ext cx="1454176" cy="2878849"/>
          </a:xfrm>
          <a:prstGeom prst="rect">
            <a:avLst/>
          </a:prstGeom>
          <a:noFill/>
          <a:ln>
            <a:noFill/>
          </a:ln>
        </p:spPr>
      </p:pic>
      <p:sp>
        <p:nvSpPr>
          <p:cNvPr id="149" name="Google Shape;149;p29"/>
          <p:cNvSpPr txBox="1"/>
          <p:nvPr/>
        </p:nvSpPr>
        <p:spPr>
          <a:xfrm>
            <a:off x="2651088" y="4230475"/>
            <a:ext cx="1826700" cy="96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sz="2400">
                <a:solidFill>
                  <a:schemeClr val="dk1"/>
                </a:solidFill>
                <a:latin typeface="Proxima Nova"/>
                <a:ea typeface="Proxima Nova"/>
                <a:cs typeface="Proxima Nova"/>
                <a:sym typeface="Proxima Nova"/>
              </a:rPr>
              <a:t>Task One</a:t>
            </a:r>
            <a:endParaRPr sz="2400">
              <a:solidFill>
                <a:schemeClr val="dk1"/>
              </a:solidFill>
              <a:latin typeface="Proxima Nova"/>
              <a:ea typeface="Proxima Nova"/>
              <a:cs typeface="Proxima Nova"/>
              <a:sym typeface="Proxima Nova"/>
            </a:endParaRPr>
          </a:p>
        </p:txBody>
      </p:sp>
      <p:sp>
        <p:nvSpPr>
          <p:cNvPr id="150" name="Google Shape;150;p29"/>
          <p:cNvSpPr txBox="1"/>
          <p:nvPr/>
        </p:nvSpPr>
        <p:spPr>
          <a:xfrm>
            <a:off x="4892413" y="4230475"/>
            <a:ext cx="1826700" cy="96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sz="2400">
                <a:solidFill>
                  <a:schemeClr val="dk1"/>
                </a:solidFill>
                <a:latin typeface="Proxima Nova"/>
                <a:ea typeface="Proxima Nova"/>
                <a:cs typeface="Proxima Nova"/>
                <a:sym typeface="Proxima Nova"/>
              </a:rPr>
              <a:t>Task Two</a:t>
            </a:r>
            <a:endParaRPr sz="2400">
              <a:solidFill>
                <a:schemeClr val="dk1"/>
              </a:solidFill>
              <a:latin typeface="Proxima Nova"/>
              <a:ea typeface="Proxima Nova"/>
              <a:cs typeface="Proxima Nova"/>
              <a:sym typeface="Proxima Nova"/>
            </a:endParaRPr>
          </a:p>
        </p:txBody>
      </p:sp>
      <p:sp>
        <p:nvSpPr>
          <p:cNvPr id="151" name="Google Shape;151;p29"/>
          <p:cNvSpPr txBox="1"/>
          <p:nvPr/>
        </p:nvSpPr>
        <p:spPr>
          <a:xfrm>
            <a:off x="7022538" y="4230475"/>
            <a:ext cx="1826700" cy="96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sz="2400">
                <a:solidFill>
                  <a:schemeClr val="dk1"/>
                </a:solidFill>
                <a:latin typeface="Proxima Nova"/>
                <a:ea typeface="Proxima Nova"/>
                <a:cs typeface="Proxima Nova"/>
                <a:sym typeface="Proxima Nova"/>
              </a:rPr>
              <a:t>Task Three</a:t>
            </a:r>
            <a:endParaRPr sz="2400">
              <a:solidFill>
                <a:schemeClr val="dk1"/>
              </a:solidFill>
              <a:latin typeface="Proxima Nova"/>
              <a:ea typeface="Proxima Nova"/>
              <a:cs typeface="Proxima Nova"/>
              <a:sym typeface="Proxima Nova"/>
            </a:endParaRPr>
          </a:p>
        </p:txBody>
      </p:sp>
      <p:sp>
        <p:nvSpPr>
          <p:cNvPr id="152" name="Google Shape;152;p29"/>
          <p:cNvSpPr txBox="1"/>
          <p:nvPr/>
        </p:nvSpPr>
        <p:spPr>
          <a:xfrm>
            <a:off x="409775" y="4359625"/>
            <a:ext cx="1826700" cy="70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sz="2400">
                <a:solidFill>
                  <a:schemeClr val="dk1"/>
                </a:solidFill>
                <a:latin typeface="Proxima Nova"/>
                <a:ea typeface="Proxima Nova"/>
                <a:cs typeface="Proxima Nova"/>
                <a:sym typeface="Proxima Nova"/>
              </a:rPr>
              <a:t>Home</a:t>
            </a:r>
            <a:endParaRPr sz="2400">
              <a:solidFill>
                <a:schemeClr val="dk1"/>
              </a:solidFill>
              <a:latin typeface="Proxima Nova"/>
              <a:ea typeface="Proxima Nova"/>
              <a:cs typeface="Proxima Nova"/>
              <a:sym typeface="Proxima Nova"/>
            </a:endParaRPr>
          </a:p>
        </p:txBody>
      </p:sp>
      <p:pic>
        <p:nvPicPr>
          <p:cNvPr id="153" name="Google Shape;153;p29"/>
          <p:cNvPicPr preferRelativeResize="0"/>
          <p:nvPr/>
        </p:nvPicPr>
        <p:blipFill rotWithShape="1">
          <a:blip r:embed="rId5">
            <a:alphaModFix/>
          </a:blip>
          <a:srcRect b="2490" l="4417" r="4681" t="2821"/>
          <a:stretch/>
        </p:blipFill>
        <p:spPr>
          <a:xfrm>
            <a:off x="2835056" y="1443588"/>
            <a:ext cx="1458763" cy="2880359"/>
          </a:xfrm>
          <a:prstGeom prst="rect">
            <a:avLst/>
          </a:prstGeom>
          <a:noFill/>
          <a:ln>
            <a:noFill/>
          </a:ln>
        </p:spPr>
      </p:pic>
      <p:pic>
        <p:nvPicPr>
          <p:cNvPr id="154" name="Google Shape;154;p29"/>
          <p:cNvPicPr preferRelativeResize="0"/>
          <p:nvPr/>
        </p:nvPicPr>
        <p:blipFill rotWithShape="1">
          <a:blip r:embed="rId6">
            <a:alphaModFix/>
          </a:blip>
          <a:srcRect b="1631" l="4234" r="5480" t="2408"/>
          <a:stretch/>
        </p:blipFill>
        <p:spPr>
          <a:xfrm>
            <a:off x="5076381" y="1433075"/>
            <a:ext cx="1458762" cy="2880360"/>
          </a:xfrm>
          <a:prstGeom prst="rect">
            <a:avLst/>
          </a:prstGeom>
          <a:noFill/>
          <a:ln>
            <a:noFill/>
          </a:ln>
        </p:spPr>
      </p:pic>
      <p:pic>
        <p:nvPicPr>
          <p:cNvPr id="155" name="Google Shape;155;p29"/>
          <p:cNvPicPr preferRelativeResize="0"/>
          <p:nvPr/>
        </p:nvPicPr>
        <p:blipFill rotWithShape="1">
          <a:blip r:embed="rId7">
            <a:alphaModFix/>
          </a:blip>
          <a:srcRect b="0" l="777" r="777" t="338"/>
          <a:stretch/>
        </p:blipFill>
        <p:spPr>
          <a:xfrm>
            <a:off x="7211152" y="1443600"/>
            <a:ext cx="1449472" cy="2880359"/>
          </a:xfrm>
          <a:prstGeom prst="rect">
            <a:avLst/>
          </a:prstGeom>
          <a:noFill/>
          <a:ln>
            <a:noFill/>
          </a:ln>
        </p:spPr>
      </p:pic>
    </p:spTree>
  </p:cSld>
  <p:clrMapOvr>
    <a:masterClrMapping/>
  </p:clrMapOvr>
  <p:transition spd="med">
    <p:fade thruBlk="1"/>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30"/>
          <p:cNvSpPr txBox="1"/>
          <p:nvPr/>
        </p:nvSpPr>
        <p:spPr>
          <a:xfrm>
            <a:off x="1371600" y="457200"/>
            <a:ext cx="6415800" cy="6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latin typeface="EB Garamond"/>
                <a:ea typeface="EB Garamond"/>
                <a:cs typeface="EB Garamond"/>
                <a:sym typeface="EB Garamond"/>
              </a:rPr>
              <a:t>Task One:</a:t>
            </a:r>
            <a:r>
              <a:rPr lang="en" sz="3000">
                <a:solidFill>
                  <a:schemeClr val="dk1"/>
                </a:solidFill>
                <a:latin typeface="Proxima Nova"/>
                <a:ea typeface="Proxima Nova"/>
                <a:cs typeface="Proxima Nova"/>
                <a:sym typeface="Proxima Nova"/>
              </a:rPr>
              <a:t> </a:t>
            </a:r>
            <a:r>
              <a:rPr i="1" lang="en" sz="2400">
                <a:solidFill>
                  <a:schemeClr val="dk1"/>
                </a:solidFill>
                <a:latin typeface="Proxima Nova"/>
                <a:ea typeface="Proxima Nova"/>
                <a:cs typeface="Proxima Nova"/>
                <a:sym typeface="Proxima Nova"/>
              </a:rPr>
              <a:t>Create a new project</a:t>
            </a:r>
            <a:endParaRPr b="1" sz="3600">
              <a:latin typeface="EB Garamond"/>
              <a:ea typeface="EB Garamond"/>
              <a:cs typeface="EB Garamond"/>
              <a:sym typeface="EB Garamond"/>
            </a:endParaRPr>
          </a:p>
        </p:txBody>
      </p:sp>
      <p:grpSp>
        <p:nvGrpSpPr>
          <p:cNvPr id="161" name="Google Shape;161;p30"/>
          <p:cNvGrpSpPr/>
          <p:nvPr/>
        </p:nvGrpSpPr>
        <p:grpSpPr>
          <a:xfrm>
            <a:off x="457200" y="457200"/>
            <a:ext cx="694194" cy="694194"/>
            <a:chOff x="7636913" y="3594963"/>
            <a:chExt cx="1309800" cy="1309800"/>
          </a:xfrm>
        </p:grpSpPr>
        <p:sp>
          <p:nvSpPr>
            <p:cNvPr id="162" name="Google Shape;162;p30"/>
            <p:cNvSpPr/>
            <p:nvPr/>
          </p:nvSpPr>
          <p:spPr>
            <a:xfrm>
              <a:off x="7636913" y="3594963"/>
              <a:ext cx="1309800" cy="13098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3" name="Google Shape;163;p30"/>
            <p:cNvPicPr preferRelativeResize="0"/>
            <p:nvPr/>
          </p:nvPicPr>
          <p:blipFill>
            <a:blip r:embed="rId3">
              <a:alphaModFix/>
            </a:blip>
            <a:stretch>
              <a:fillRect/>
            </a:stretch>
          </p:blipFill>
          <p:spPr>
            <a:xfrm rot="-932171">
              <a:off x="7862212" y="3820273"/>
              <a:ext cx="859223" cy="859201"/>
            </a:xfrm>
            <a:prstGeom prst="rect">
              <a:avLst/>
            </a:prstGeom>
            <a:noFill/>
            <a:ln>
              <a:noFill/>
            </a:ln>
          </p:spPr>
        </p:pic>
      </p:grpSp>
      <p:cxnSp>
        <p:nvCxnSpPr>
          <p:cNvPr id="164" name="Google Shape;164;p30"/>
          <p:cNvCxnSpPr/>
          <p:nvPr/>
        </p:nvCxnSpPr>
        <p:spPr>
          <a:xfrm>
            <a:off x="-1652050" y="2724000"/>
            <a:ext cx="2537400" cy="300"/>
          </a:xfrm>
          <a:prstGeom prst="straightConnector1">
            <a:avLst/>
          </a:prstGeom>
          <a:noFill/>
          <a:ln cap="flat" cmpd="sng" w="38100">
            <a:solidFill>
              <a:schemeClr val="dk2"/>
            </a:solidFill>
            <a:prstDash val="dot"/>
            <a:round/>
            <a:headEnd len="med" w="med" type="none"/>
            <a:tailEnd len="med" w="med" type="none"/>
          </a:ln>
        </p:spPr>
      </p:cxnSp>
      <p:cxnSp>
        <p:nvCxnSpPr>
          <p:cNvPr id="165" name="Google Shape;165;p30"/>
          <p:cNvCxnSpPr/>
          <p:nvPr/>
        </p:nvCxnSpPr>
        <p:spPr>
          <a:xfrm>
            <a:off x="803997" y="1183219"/>
            <a:ext cx="600" cy="1575600"/>
          </a:xfrm>
          <a:prstGeom prst="straightConnector1">
            <a:avLst/>
          </a:prstGeom>
          <a:noFill/>
          <a:ln cap="flat" cmpd="sng" w="38100">
            <a:solidFill>
              <a:schemeClr val="dk2"/>
            </a:solidFill>
            <a:prstDash val="dot"/>
            <a:round/>
            <a:headEnd len="med" w="med" type="none"/>
            <a:tailEnd len="med" w="med" type="none"/>
          </a:ln>
        </p:spPr>
      </p:cxnSp>
      <p:sp>
        <p:nvSpPr>
          <p:cNvPr id="166" name="Google Shape;166;p30"/>
          <p:cNvSpPr txBox="1"/>
          <p:nvPr/>
        </p:nvSpPr>
        <p:spPr>
          <a:xfrm>
            <a:off x="6607900" y="411000"/>
            <a:ext cx="2537400" cy="109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7" name="Google Shape;167;p30"/>
          <p:cNvPicPr preferRelativeResize="0"/>
          <p:nvPr/>
        </p:nvPicPr>
        <p:blipFill rotWithShape="1">
          <a:blip r:embed="rId4">
            <a:alphaModFix/>
          </a:blip>
          <a:srcRect b="0" l="0" r="0" t="0"/>
          <a:stretch/>
        </p:blipFill>
        <p:spPr>
          <a:xfrm>
            <a:off x="1777250" y="1353312"/>
            <a:ext cx="1584473" cy="3127248"/>
          </a:xfrm>
          <a:prstGeom prst="rect">
            <a:avLst/>
          </a:prstGeom>
          <a:noFill/>
          <a:ln>
            <a:noFill/>
          </a:ln>
        </p:spPr>
      </p:pic>
      <p:sp>
        <p:nvSpPr>
          <p:cNvPr id="168" name="Google Shape;168;p30"/>
          <p:cNvSpPr txBox="1"/>
          <p:nvPr/>
        </p:nvSpPr>
        <p:spPr>
          <a:xfrm>
            <a:off x="1067825" y="4480550"/>
            <a:ext cx="4488900" cy="59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dk1"/>
                </a:solidFill>
                <a:latin typeface="Proxima Nova"/>
                <a:ea typeface="Proxima Nova"/>
                <a:cs typeface="Proxima Nova"/>
                <a:sym typeface="Proxima Nova"/>
              </a:rPr>
              <a:t>Choose from </a:t>
            </a:r>
            <a:r>
              <a:rPr b="1" lang="en" sz="2800">
                <a:solidFill>
                  <a:schemeClr val="dk1"/>
                </a:solidFill>
                <a:highlight>
                  <a:srgbClr val="FFFF00"/>
                </a:highlight>
                <a:latin typeface="EB Garamond"/>
                <a:ea typeface="EB Garamond"/>
                <a:cs typeface="EB Garamond"/>
                <a:sym typeface="EB Garamond"/>
              </a:rPr>
              <a:t>your own photos</a:t>
            </a:r>
            <a:r>
              <a:rPr b="1" lang="en" sz="2200">
                <a:solidFill>
                  <a:schemeClr val="dk1"/>
                </a:solidFill>
                <a:latin typeface="EB Garamond"/>
                <a:ea typeface="EB Garamond"/>
                <a:cs typeface="EB Garamond"/>
                <a:sym typeface="EB Garamond"/>
              </a:rPr>
              <a:t>              </a:t>
            </a:r>
            <a:endParaRPr b="1" sz="2400">
              <a:solidFill>
                <a:schemeClr val="dk1"/>
              </a:solidFill>
              <a:highlight>
                <a:srgbClr val="FFFF00"/>
              </a:highlight>
              <a:latin typeface="Proxima Nova"/>
              <a:ea typeface="Proxima Nova"/>
              <a:cs typeface="Proxima Nova"/>
              <a:sym typeface="Proxima Nova"/>
            </a:endParaRPr>
          </a:p>
        </p:txBody>
      </p:sp>
      <p:sp>
        <p:nvSpPr>
          <p:cNvPr id="169" name="Google Shape;169;p30"/>
          <p:cNvSpPr txBox="1"/>
          <p:nvPr/>
        </p:nvSpPr>
        <p:spPr>
          <a:xfrm>
            <a:off x="5851351" y="4480550"/>
            <a:ext cx="2777100" cy="59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dk1"/>
                </a:solidFill>
                <a:latin typeface="Proxima Nova"/>
                <a:ea typeface="Proxima Nova"/>
                <a:cs typeface="Proxima Nova"/>
                <a:sym typeface="Proxima Nova"/>
              </a:rPr>
              <a:t>or a </a:t>
            </a:r>
            <a:r>
              <a:rPr b="1" lang="en" sz="2800">
                <a:solidFill>
                  <a:schemeClr val="dk1"/>
                </a:solidFill>
                <a:highlight>
                  <a:srgbClr val="FFFF00"/>
                </a:highlight>
                <a:latin typeface="EB Garamond"/>
                <a:ea typeface="EB Garamond"/>
                <a:cs typeface="EB Garamond"/>
                <a:sym typeface="EB Garamond"/>
              </a:rPr>
              <a:t>blank canvas</a:t>
            </a:r>
            <a:r>
              <a:rPr lang="en" sz="2400">
                <a:solidFill>
                  <a:schemeClr val="dk1"/>
                </a:solidFill>
                <a:latin typeface="Proxima Nova"/>
                <a:ea typeface="Proxima Nova"/>
                <a:cs typeface="Proxima Nova"/>
                <a:sym typeface="Proxima Nova"/>
              </a:rPr>
              <a:t>.</a:t>
            </a:r>
            <a:r>
              <a:rPr b="1" lang="en" sz="2200">
                <a:solidFill>
                  <a:schemeClr val="dk1"/>
                </a:solidFill>
                <a:highlight>
                  <a:srgbClr val="FFFF00"/>
                </a:highlight>
                <a:latin typeface="EB Garamond"/>
                <a:ea typeface="EB Garamond"/>
                <a:cs typeface="EB Garamond"/>
                <a:sym typeface="EB Garamond"/>
              </a:rPr>
              <a:t> </a:t>
            </a:r>
            <a:endParaRPr b="1" sz="2400">
              <a:solidFill>
                <a:schemeClr val="dk1"/>
              </a:solidFill>
              <a:highlight>
                <a:srgbClr val="FFFF00"/>
              </a:highlight>
              <a:latin typeface="Proxima Nova"/>
              <a:ea typeface="Proxima Nova"/>
              <a:cs typeface="Proxima Nova"/>
              <a:sym typeface="Proxima Nova"/>
            </a:endParaRPr>
          </a:p>
        </p:txBody>
      </p:sp>
      <p:pic>
        <p:nvPicPr>
          <p:cNvPr id="170" name="Google Shape;170;p30"/>
          <p:cNvPicPr preferRelativeResize="0"/>
          <p:nvPr/>
        </p:nvPicPr>
        <p:blipFill rotWithShape="1">
          <a:blip r:embed="rId5">
            <a:alphaModFix/>
          </a:blip>
          <a:srcRect b="0" l="3650" r="783" t="931"/>
          <a:stretch/>
        </p:blipFill>
        <p:spPr>
          <a:xfrm>
            <a:off x="3769650" y="1353312"/>
            <a:ext cx="1553199" cy="3127247"/>
          </a:xfrm>
          <a:prstGeom prst="rect">
            <a:avLst/>
          </a:prstGeom>
          <a:noFill/>
          <a:ln>
            <a:noFill/>
          </a:ln>
        </p:spPr>
      </p:pic>
      <p:pic>
        <p:nvPicPr>
          <p:cNvPr id="171" name="Google Shape;171;p30"/>
          <p:cNvPicPr preferRelativeResize="0"/>
          <p:nvPr/>
        </p:nvPicPr>
        <p:blipFill rotWithShape="1">
          <a:blip r:embed="rId6">
            <a:alphaModFix/>
          </a:blip>
          <a:srcRect b="0" l="651" r="651" t="0"/>
          <a:stretch/>
        </p:blipFill>
        <p:spPr>
          <a:xfrm>
            <a:off x="6701875" y="1353312"/>
            <a:ext cx="1553200" cy="3127248"/>
          </a:xfrm>
          <a:prstGeom prst="rect">
            <a:avLst/>
          </a:prstGeom>
          <a:noFill/>
          <a:ln>
            <a:noFill/>
          </a:ln>
        </p:spPr>
      </p:pic>
    </p:spTree>
  </p:cSld>
  <p:clrMapOvr>
    <a:masterClrMapping/>
  </p:clrMapOvr>
  <p:transition spd="med">
    <p:fade thruBlk="1"/>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31"/>
          <p:cNvSpPr txBox="1"/>
          <p:nvPr/>
        </p:nvSpPr>
        <p:spPr>
          <a:xfrm>
            <a:off x="1374625" y="457200"/>
            <a:ext cx="6415800" cy="6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latin typeface="EB Garamond"/>
                <a:ea typeface="EB Garamond"/>
                <a:cs typeface="EB Garamond"/>
                <a:sym typeface="EB Garamond"/>
              </a:rPr>
              <a:t>Task One:</a:t>
            </a:r>
            <a:r>
              <a:rPr lang="en" sz="3000">
                <a:solidFill>
                  <a:schemeClr val="dk1"/>
                </a:solidFill>
                <a:latin typeface="Proxima Nova"/>
                <a:ea typeface="Proxima Nova"/>
                <a:cs typeface="Proxima Nova"/>
                <a:sym typeface="Proxima Nova"/>
              </a:rPr>
              <a:t> </a:t>
            </a:r>
            <a:r>
              <a:rPr i="1" lang="en" sz="2400">
                <a:solidFill>
                  <a:schemeClr val="dk1"/>
                </a:solidFill>
                <a:latin typeface="Proxima Nova"/>
                <a:ea typeface="Proxima Nova"/>
                <a:cs typeface="Proxima Nova"/>
                <a:sym typeface="Proxima Nova"/>
              </a:rPr>
              <a:t>Create a new project</a:t>
            </a:r>
            <a:endParaRPr b="1" sz="3600">
              <a:latin typeface="EB Garamond"/>
              <a:ea typeface="EB Garamond"/>
              <a:cs typeface="EB Garamond"/>
              <a:sym typeface="EB Garamond"/>
            </a:endParaRPr>
          </a:p>
        </p:txBody>
      </p:sp>
      <p:grpSp>
        <p:nvGrpSpPr>
          <p:cNvPr id="177" name="Google Shape;177;p31"/>
          <p:cNvGrpSpPr/>
          <p:nvPr/>
        </p:nvGrpSpPr>
        <p:grpSpPr>
          <a:xfrm>
            <a:off x="457200" y="457200"/>
            <a:ext cx="694194" cy="694194"/>
            <a:chOff x="7636913" y="3594963"/>
            <a:chExt cx="1309800" cy="1309800"/>
          </a:xfrm>
        </p:grpSpPr>
        <p:sp>
          <p:nvSpPr>
            <p:cNvPr id="178" name="Google Shape;178;p31"/>
            <p:cNvSpPr/>
            <p:nvPr/>
          </p:nvSpPr>
          <p:spPr>
            <a:xfrm>
              <a:off x="7636913" y="3594963"/>
              <a:ext cx="1309800" cy="13098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9" name="Google Shape;179;p31"/>
            <p:cNvPicPr preferRelativeResize="0"/>
            <p:nvPr/>
          </p:nvPicPr>
          <p:blipFill>
            <a:blip r:embed="rId3">
              <a:alphaModFix/>
            </a:blip>
            <a:stretch>
              <a:fillRect/>
            </a:stretch>
          </p:blipFill>
          <p:spPr>
            <a:xfrm rot="-932171">
              <a:off x="7862212" y="3820273"/>
              <a:ext cx="859223" cy="859201"/>
            </a:xfrm>
            <a:prstGeom prst="rect">
              <a:avLst/>
            </a:prstGeom>
            <a:noFill/>
            <a:ln>
              <a:noFill/>
            </a:ln>
          </p:spPr>
        </p:pic>
      </p:grpSp>
      <p:cxnSp>
        <p:nvCxnSpPr>
          <p:cNvPr id="180" name="Google Shape;180;p31"/>
          <p:cNvCxnSpPr/>
          <p:nvPr/>
        </p:nvCxnSpPr>
        <p:spPr>
          <a:xfrm>
            <a:off x="-1652050" y="2724000"/>
            <a:ext cx="2537400" cy="300"/>
          </a:xfrm>
          <a:prstGeom prst="straightConnector1">
            <a:avLst/>
          </a:prstGeom>
          <a:noFill/>
          <a:ln cap="flat" cmpd="sng" w="38100">
            <a:solidFill>
              <a:schemeClr val="dk2"/>
            </a:solidFill>
            <a:prstDash val="dot"/>
            <a:round/>
            <a:headEnd len="med" w="med" type="none"/>
            <a:tailEnd len="med" w="med" type="none"/>
          </a:ln>
        </p:spPr>
      </p:cxnSp>
      <p:cxnSp>
        <p:nvCxnSpPr>
          <p:cNvPr id="181" name="Google Shape;181;p31"/>
          <p:cNvCxnSpPr/>
          <p:nvPr/>
        </p:nvCxnSpPr>
        <p:spPr>
          <a:xfrm>
            <a:off x="803997" y="1183219"/>
            <a:ext cx="600" cy="1575600"/>
          </a:xfrm>
          <a:prstGeom prst="straightConnector1">
            <a:avLst/>
          </a:prstGeom>
          <a:noFill/>
          <a:ln cap="flat" cmpd="sng" w="38100">
            <a:solidFill>
              <a:schemeClr val="dk2"/>
            </a:solidFill>
            <a:prstDash val="dot"/>
            <a:round/>
            <a:headEnd len="med" w="med" type="none"/>
            <a:tailEnd len="med" w="med" type="none"/>
          </a:ln>
        </p:spPr>
      </p:cxnSp>
      <p:sp>
        <p:nvSpPr>
          <p:cNvPr id="182" name="Google Shape;182;p31"/>
          <p:cNvSpPr txBox="1"/>
          <p:nvPr/>
        </p:nvSpPr>
        <p:spPr>
          <a:xfrm>
            <a:off x="1151400" y="4480560"/>
            <a:ext cx="2776500" cy="57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dk1"/>
                </a:solidFill>
                <a:latin typeface="Proxima Nova"/>
                <a:ea typeface="Proxima Nova"/>
                <a:cs typeface="Proxima Nova"/>
                <a:sym typeface="Proxima Nova"/>
              </a:rPr>
              <a:t>Pick your</a:t>
            </a:r>
            <a:r>
              <a:rPr lang="en" sz="2400">
                <a:solidFill>
                  <a:schemeClr val="dk1"/>
                </a:solidFill>
                <a:latin typeface="Proxima Nova"/>
                <a:ea typeface="Proxima Nova"/>
                <a:cs typeface="Proxima Nova"/>
                <a:sym typeface="Proxima Nova"/>
              </a:rPr>
              <a:t> </a:t>
            </a:r>
            <a:r>
              <a:rPr b="1" lang="en" sz="2800">
                <a:solidFill>
                  <a:schemeClr val="dk1"/>
                </a:solidFill>
                <a:highlight>
                  <a:srgbClr val="FFFF00"/>
                </a:highlight>
                <a:latin typeface="EB Garamond"/>
                <a:ea typeface="EB Garamond"/>
                <a:cs typeface="EB Garamond"/>
                <a:sym typeface="EB Garamond"/>
              </a:rPr>
              <a:t>settings</a:t>
            </a:r>
            <a:r>
              <a:rPr lang="en" sz="2400">
                <a:solidFill>
                  <a:schemeClr val="dk1"/>
                </a:solidFill>
                <a:latin typeface="Proxima Nova"/>
                <a:ea typeface="Proxima Nova"/>
                <a:cs typeface="Proxima Nova"/>
                <a:sym typeface="Proxima Nova"/>
              </a:rPr>
              <a:t>,</a:t>
            </a:r>
            <a:r>
              <a:rPr b="1" lang="en" sz="2200">
                <a:solidFill>
                  <a:schemeClr val="dk1"/>
                </a:solidFill>
                <a:latin typeface="EB Garamond"/>
                <a:ea typeface="EB Garamond"/>
                <a:cs typeface="EB Garamond"/>
                <a:sym typeface="EB Garamond"/>
              </a:rPr>
              <a:t> </a:t>
            </a:r>
            <a:r>
              <a:rPr b="1" lang="en" sz="2200">
                <a:solidFill>
                  <a:schemeClr val="dk1"/>
                </a:solidFill>
                <a:latin typeface="EB Garamond"/>
                <a:ea typeface="EB Garamond"/>
                <a:cs typeface="EB Garamond"/>
                <a:sym typeface="EB Garamond"/>
              </a:rPr>
              <a:t>             </a:t>
            </a:r>
            <a:endParaRPr b="1" sz="2400">
              <a:solidFill>
                <a:schemeClr val="dk1"/>
              </a:solidFill>
              <a:highlight>
                <a:srgbClr val="FFFF00"/>
              </a:highlight>
              <a:latin typeface="Proxima Nova"/>
              <a:ea typeface="Proxima Nova"/>
              <a:cs typeface="Proxima Nova"/>
              <a:sym typeface="Proxima Nova"/>
            </a:endParaRPr>
          </a:p>
        </p:txBody>
      </p:sp>
      <p:sp>
        <p:nvSpPr>
          <p:cNvPr id="183" name="Google Shape;183;p31"/>
          <p:cNvSpPr txBox="1"/>
          <p:nvPr/>
        </p:nvSpPr>
        <p:spPr>
          <a:xfrm>
            <a:off x="4129485" y="4502731"/>
            <a:ext cx="1146300" cy="57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800">
                <a:solidFill>
                  <a:schemeClr val="dk1"/>
                </a:solidFill>
                <a:highlight>
                  <a:srgbClr val="FFFF00"/>
                </a:highlight>
                <a:latin typeface="EB Garamond"/>
                <a:ea typeface="EB Garamond"/>
                <a:cs typeface="EB Garamond"/>
                <a:sym typeface="EB Garamond"/>
              </a:rPr>
              <a:t>create</a:t>
            </a:r>
            <a:r>
              <a:rPr lang="en" sz="2400">
                <a:solidFill>
                  <a:schemeClr val="dk1"/>
                </a:solidFill>
                <a:latin typeface="Proxima Nova"/>
                <a:ea typeface="Proxima Nova"/>
                <a:cs typeface="Proxima Nova"/>
                <a:sym typeface="Proxima Nova"/>
              </a:rPr>
              <a:t>,</a:t>
            </a:r>
            <a:endParaRPr>
              <a:latin typeface="Proxima Nova"/>
              <a:ea typeface="Proxima Nova"/>
              <a:cs typeface="Proxima Nova"/>
              <a:sym typeface="Proxima Nova"/>
            </a:endParaRPr>
          </a:p>
        </p:txBody>
      </p:sp>
      <p:sp>
        <p:nvSpPr>
          <p:cNvPr id="184" name="Google Shape;184;p31"/>
          <p:cNvSpPr txBox="1"/>
          <p:nvPr/>
        </p:nvSpPr>
        <p:spPr>
          <a:xfrm>
            <a:off x="5474708" y="4480560"/>
            <a:ext cx="2776500" cy="57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dk1"/>
                </a:solidFill>
                <a:latin typeface="Proxima Nova"/>
                <a:ea typeface="Proxima Nova"/>
                <a:cs typeface="Proxima Nova"/>
                <a:sym typeface="Proxima Nova"/>
              </a:rPr>
              <a:t>a</a:t>
            </a:r>
            <a:r>
              <a:rPr lang="en" sz="2400">
                <a:solidFill>
                  <a:schemeClr val="dk1"/>
                </a:solidFill>
                <a:latin typeface="Proxima Nova"/>
                <a:ea typeface="Proxima Nova"/>
                <a:cs typeface="Proxima Nova"/>
                <a:sym typeface="Proxima Nova"/>
              </a:rPr>
              <a:t>nd give</a:t>
            </a:r>
            <a:r>
              <a:rPr lang="en" sz="2400">
                <a:solidFill>
                  <a:schemeClr val="dk1"/>
                </a:solidFill>
                <a:latin typeface="Proxima Nova"/>
                <a:ea typeface="Proxima Nova"/>
                <a:cs typeface="Proxima Nova"/>
                <a:sym typeface="Proxima Nova"/>
              </a:rPr>
              <a:t> </a:t>
            </a:r>
            <a:r>
              <a:rPr b="1" lang="en" sz="2800">
                <a:solidFill>
                  <a:schemeClr val="dk1"/>
                </a:solidFill>
                <a:highlight>
                  <a:srgbClr val="FFFF00"/>
                </a:highlight>
                <a:latin typeface="EB Garamond"/>
                <a:ea typeface="EB Garamond"/>
                <a:cs typeface="EB Garamond"/>
                <a:sym typeface="EB Garamond"/>
              </a:rPr>
              <a:t>feedback</a:t>
            </a:r>
            <a:r>
              <a:rPr lang="en" sz="2400">
                <a:solidFill>
                  <a:schemeClr val="dk1"/>
                </a:solidFill>
                <a:latin typeface="Proxima Nova"/>
                <a:ea typeface="Proxima Nova"/>
                <a:cs typeface="Proxima Nova"/>
                <a:sym typeface="Proxima Nova"/>
              </a:rPr>
              <a:t>.</a:t>
            </a:r>
            <a:r>
              <a:rPr b="1" lang="en" sz="2200">
                <a:solidFill>
                  <a:schemeClr val="dk1"/>
                </a:solidFill>
                <a:latin typeface="EB Garamond"/>
                <a:ea typeface="EB Garamond"/>
                <a:cs typeface="EB Garamond"/>
                <a:sym typeface="EB Garamond"/>
              </a:rPr>
              <a:t>              </a:t>
            </a:r>
            <a:endParaRPr b="1" sz="2400">
              <a:solidFill>
                <a:schemeClr val="dk1"/>
              </a:solidFill>
              <a:highlight>
                <a:srgbClr val="FFFF00"/>
              </a:highlight>
              <a:latin typeface="Proxima Nova"/>
              <a:ea typeface="Proxima Nova"/>
              <a:cs typeface="Proxima Nova"/>
              <a:sym typeface="Proxima Nova"/>
            </a:endParaRPr>
          </a:p>
        </p:txBody>
      </p:sp>
      <p:pic>
        <p:nvPicPr>
          <p:cNvPr id="185" name="Google Shape;185;p31"/>
          <p:cNvPicPr preferRelativeResize="0"/>
          <p:nvPr/>
        </p:nvPicPr>
        <p:blipFill rotWithShape="1">
          <a:blip r:embed="rId4">
            <a:alphaModFix/>
          </a:blip>
          <a:srcRect b="335" l="586" r="0" t="928"/>
          <a:stretch/>
        </p:blipFill>
        <p:spPr>
          <a:xfrm>
            <a:off x="1587725" y="1353312"/>
            <a:ext cx="1582019" cy="3127247"/>
          </a:xfrm>
          <a:prstGeom prst="rect">
            <a:avLst/>
          </a:prstGeom>
          <a:noFill/>
          <a:ln>
            <a:noFill/>
          </a:ln>
        </p:spPr>
      </p:pic>
      <p:pic>
        <p:nvPicPr>
          <p:cNvPr id="186" name="Google Shape;186;p31"/>
          <p:cNvPicPr preferRelativeResize="0"/>
          <p:nvPr/>
        </p:nvPicPr>
        <p:blipFill rotWithShape="1">
          <a:blip r:embed="rId5">
            <a:alphaModFix/>
          </a:blip>
          <a:srcRect b="9566" l="4818" r="16454" t="2905"/>
          <a:stretch/>
        </p:blipFill>
        <p:spPr>
          <a:xfrm>
            <a:off x="3864550" y="1353312"/>
            <a:ext cx="1573396" cy="3127248"/>
          </a:xfrm>
          <a:prstGeom prst="rect">
            <a:avLst/>
          </a:prstGeom>
          <a:noFill/>
          <a:ln>
            <a:noFill/>
          </a:ln>
        </p:spPr>
      </p:pic>
      <p:pic>
        <p:nvPicPr>
          <p:cNvPr id="187" name="Google Shape;187;p31"/>
          <p:cNvPicPr preferRelativeResize="0"/>
          <p:nvPr/>
        </p:nvPicPr>
        <p:blipFill rotWithShape="1">
          <a:blip r:embed="rId6">
            <a:alphaModFix/>
          </a:blip>
          <a:srcRect b="1948" l="2436" r="3135" t="3471"/>
          <a:stretch/>
        </p:blipFill>
        <p:spPr>
          <a:xfrm>
            <a:off x="6132775" y="1353312"/>
            <a:ext cx="1572821" cy="3127247"/>
          </a:xfrm>
          <a:prstGeom prst="rect">
            <a:avLst/>
          </a:prstGeom>
          <a:noFill/>
          <a:ln>
            <a:noFill/>
          </a:ln>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Google Shape;192;p32"/>
          <p:cNvSpPr txBox="1"/>
          <p:nvPr/>
        </p:nvSpPr>
        <p:spPr>
          <a:xfrm>
            <a:off x="1374625" y="457200"/>
            <a:ext cx="7086000" cy="6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latin typeface="EB Garamond"/>
                <a:ea typeface="EB Garamond"/>
                <a:cs typeface="EB Garamond"/>
                <a:sym typeface="EB Garamond"/>
              </a:rPr>
              <a:t>Task Two:</a:t>
            </a:r>
            <a:r>
              <a:rPr lang="en" sz="3000">
                <a:solidFill>
                  <a:schemeClr val="dk1"/>
                </a:solidFill>
                <a:latin typeface="Proxima Nova"/>
                <a:ea typeface="Proxima Nova"/>
                <a:cs typeface="Proxima Nova"/>
                <a:sym typeface="Proxima Nova"/>
              </a:rPr>
              <a:t> </a:t>
            </a:r>
            <a:r>
              <a:rPr i="1" lang="en" sz="2400">
                <a:solidFill>
                  <a:schemeClr val="dk1"/>
                </a:solidFill>
                <a:latin typeface="Proxima Nova"/>
                <a:ea typeface="Proxima Nova"/>
                <a:cs typeface="Proxima Nova"/>
                <a:sym typeface="Proxima Nova"/>
              </a:rPr>
              <a:t>Find previous disasterpieces</a:t>
            </a:r>
            <a:endParaRPr b="1" sz="3600">
              <a:latin typeface="EB Garamond"/>
              <a:ea typeface="EB Garamond"/>
              <a:cs typeface="EB Garamond"/>
              <a:sym typeface="EB Garamond"/>
            </a:endParaRPr>
          </a:p>
        </p:txBody>
      </p:sp>
      <p:grpSp>
        <p:nvGrpSpPr>
          <p:cNvPr id="193" name="Google Shape;193;p32"/>
          <p:cNvGrpSpPr/>
          <p:nvPr/>
        </p:nvGrpSpPr>
        <p:grpSpPr>
          <a:xfrm>
            <a:off x="457200" y="457200"/>
            <a:ext cx="694194" cy="694194"/>
            <a:chOff x="7636913" y="3594963"/>
            <a:chExt cx="1309800" cy="1309800"/>
          </a:xfrm>
        </p:grpSpPr>
        <p:sp>
          <p:nvSpPr>
            <p:cNvPr id="194" name="Google Shape;194;p32"/>
            <p:cNvSpPr/>
            <p:nvPr/>
          </p:nvSpPr>
          <p:spPr>
            <a:xfrm>
              <a:off x="7636913" y="3594963"/>
              <a:ext cx="1309800" cy="13098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5" name="Google Shape;195;p32"/>
            <p:cNvPicPr preferRelativeResize="0"/>
            <p:nvPr/>
          </p:nvPicPr>
          <p:blipFill>
            <a:blip r:embed="rId3">
              <a:alphaModFix/>
            </a:blip>
            <a:stretch>
              <a:fillRect/>
            </a:stretch>
          </p:blipFill>
          <p:spPr>
            <a:xfrm rot="-932171">
              <a:off x="7862212" y="3820273"/>
              <a:ext cx="859223" cy="859201"/>
            </a:xfrm>
            <a:prstGeom prst="rect">
              <a:avLst/>
            </a:prstGeom>
            <a:noFill/>
            <a:ln>
              <a:noFill/>
            </a:ln>
          </p:spPr>
        </p:pic>
      </p:grpSp>
      <p:cxnSp>
        <p:nvCxnSpPr>
          <p:cNvPr id="196" name="Google Shape;196;p32"/>
          <p:cNvCxnSpPr/>
          <p:nvPr/>
        </p:nvCxnSpPr>
        <p:spPr>
          <a:xfrm>
            <a:off x="-1652050" y="2724000"/>
            <a:ext cx="2537400" cy="300"/>
          </a:xfrm>
          <a:prstGeom prst="straightConnector1">
            <a:avLst/>
          </a:prstGeom>
          <a:noFill/>
          <a:ln cap="flat" cmpd="sng" w="38100">
            <a:solidFill>
              <a:schemeClr val="dk2"/>
            </a:solidFill>
            <a:prstDash val="dot"/>
            <a:round/>
            <a:headEnd len="med" w="med" type="none"/>
            <a:tailEnd len="med" w="med" type="none"/>
          </a:ln>
        </p:spPr>
      </p:cxnSp>
      <p:cxnSp>
        <p:nvCxnSpPr>
          <p:cNvPr id="197" name="Google Shape;197;p32"/>
          <p:cNvCxnSpPr/>
          <p:nvPr/>
        </p:nvCxnSpPr>
        <p:spPr>
          <a:xfrm>
            <a:off x="803997" y="1183219"/>
            <a:ext cx="600" cy="1575600"/>
          </a:xfrm>
          <a:prstGeom prst="straightConnector1">
            <a:avLst/>
          </a:prstGeom>
          <a:noFill/>
          <a:ln cap="flat" cmpd="sng" w="38100">
            <a:solidFill>
              <a:schemeClr val="dk2"/>
            </a:solidFill>
            <a:prstDash val="dot"/>
            <a:round/>
            <a:headEnd len="med" w="med" type="none"/>
            <a:tailEnd len="med" w="med" type="none"/>
          </a:ln>
        </p:spPr>
      </p:cxnSp>
      <p:sp>
        <p:nvSpPr>
          <p:cNvPr id="198" name="Google Shape;198;p32"/>
          <p:cNvSpPr txBox="1"/>
          <p:nvPr/>
        </p:nvSpPr>
        <p:spPr>
          <a:xfrm>
            <a:off x="5771450" y="2086375"/>
            <a:ext cx="3597300" cy="141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800">
                <a:solidFill>
                  <a:schemeClr val="dk1"/>
                </a:solidFill>
                <a:highlight>
                  <a:srgbClr val="FFFF00"/>
                </a:highlight>
                <a:latin typeface="EB Garamond"/>
                <a:ea typeface="EB Garamond"/>
                <a:cs typeface="EB Garamond"/>
                <a:sym typeface="EB Garamond"/>
              </a:rPr>
              <a:t>Find artwork</a:t>
            </a:r>
            <a:r>
              <a:rPr lang="en" sz="2400">
                <a:solidFill>
                  <a:schemeClr val="dk1"/>
                </a:solidFill>
                <a:latin typeface="Proxima Nova"/>
                <a:ea typeface="Proxima Nova"/>
                <a:cs typeface="Proxima Nova"/>
                <a:sym typeface="Proxima Nova"/>
              </a:rPr>
              <a:t> you previously created.</a:t>
            </a:r>
            <a:r>
              <a:rPr lang="en" sz="2400">
                <a:solidFill>
                  <a:schemeClr val="dk1"/>
                </a:solidFill>
                <a:latin typeface="Proxima Nova"/>
                <a:ea typeface="Proxima Nova"/>
                <a:cs typeface="Proxima Nova"/>
                <a:sym typeface="Proxima Nova"/>
              </a:rPr>
              <a:t> </a:t>
            </a:r>
            <a:endParaRPr b="1" sz="2400">
              <a:solidFill>
                <a:schemeClr val="dk1"/>
              </a:solidFill>
              <a:highlight>
                <a:srgbClr val="FFFF00"/>
              </a:highlight>
              <a:latin typeface="Proxima Nova"/>
              <a:ea typeface="Proxima Nova"/>
              <a:cs typeface="Proxima Nova"/>
              <a:sym typeface="Proxima Nova"/>
            </a:endParaRPr>
          </a:p>
        </p:txBody>
      </p:sp>
      <p:pic>
        <p:nvPicPr>
          <p:cNvPr id="199" name="Google Shape;199;p32"/>
          <p:cNvPicPr preferRelativeResize="0"/>
          <p:nvPr/>
        </p:nvPicPr>
        <p:blipFill rotWithShape="1">
          <a:blip r:embed="rId4">
            <a:alphaModFix/>
          </a:blip>
          <a:srcRect b="1631" l="4234" r="5480" t="2408"/>
          <a:stretch/>
        </p:blipFill>
        <p:spPr>
          <a:xfrm>
            <a:off x="1876506" y="1353312"/>
            <a:ext cx="1582020" cy="3127249"/>
          </a:xfrm>
          <a:prstGeom prst="rect">
            <a:avLst/>
          </a:prstGeom>
          <a:noFill/>
          <a:ln>
            <a:noFill/>
          </a:ln>
        </p:spPr>
      </p:pic>
      <p:pic>
        <p:nvPicPr>
          <p:cNvPr id="200" name="Google Shape;200;p32"/>
          <p:cNvPicPr preferRelativeResize="0"/>
          <p:nvPr/>
        </p:nvPicPr>
        <p:blipFill rotWithShape="1">
          <a:blip r:embed="rId5">
            <a:alphaModFix/>
          </a:blip>
          <a:srcRect b="0" l="1588" r="333" t="1690"/>
          <a:stretch/>
        </p:blipFill>
        <p:spPr>
          <a:xfrm>
            <a:off x="3819338" y="1353312"/>
            <a:ext cx="1591217" cy="3127249"/>
          </a:xfrm>
          <a:prstGeom prst="rect">
            <a:avLst/>
          </a:prstGeom>
          <a:noFill/>
          <a:ln>
            <a:noFill/>
          </a:ln>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pic>
        <p:nvPicPr>
          <p:cNvPr id="205" name="Google Shape;205;p33"/>
          <p:cNvPicPr preferRelativeResize="0"/>
          <p:nvPr/>
        </p:nvPicPr>
        <p:blipFill rotWithShape="1">
          <a:blip r:embed="rId3">
            <a:alphaModFix/>
          </a:blip>
          <a:srcRect b="0" l="288" r="288" t="1632"/>
          <a:stretch/>
        </p:blipFill>
        <p:spPr>
          <a:xfrm>
            <a:off x="3774550" y="1350325"/>
            <a:ext cx="1594896" cy="3127247"/>
          </a:xfrm>
          <a:prstGeom prst="rect">
            <a:avLst/>
          </a:prstGeom>
          <a:noFill/>
          <a:ln>
            <a:noFill/>
          </a:ln>
        </p:spPr>
      </p:pic>
      <p:sp>
        <p:nvSpPr>
          <p:cNvPr id="206" name="Google Shape;206;p33"/>
          <p:cNvSpPr txBox="1"/>
          <p:nvPr/>
        </p:nvSpPr>
        <p:spPr>
          <a:xfrm>
            <a:off x="1374625" y="457200"/>
            <a:ext cx="7769400" cy="6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latin typeface="EB Garamond"/>
                <a:ea typeface="EB Garamond"/>
                <a:cs typeface="EB Garamond"/>
                <a:sym typeface="EB Garamond"/>
              </a:rPr>
              <a:t>Task Three:</a:t>
            </a:r>
            <a:r>
              <a:rPr b="1" lang="en" sz="3600">
                <a:latin typeface="EB Garamond"/>
                <a:ea typeface="EB Garamond"/>
                <a:cs typeface="EB Garamond"/>
                <a:sym typeface="EB Garamond"/>
              </a:rPr>
              <a:t> </a:t>
            </a:r>
            <a:r>
              <a:rPr i="1" lang="en" sz="2400">
                <a:solidFill>
                  <a:schemeClr val="dk1"/>
                </a:solidFill>
                <a:latin typeface="Proxima Nova"/>
                <a:ea typeface="Proxima Nova"/>
                <a:cs typeface="Proxima Nova"/>
                <a:sym typeface="Proxima Nova"/>
              </a:rPr>
              <a:t>Check and monitor your Creative IQ</a:t>
            </a:r>
            <a:endParaRPr b="1" sz="3600">
              <a:latin typeface="EB Garamond"/>
              <a:ea typeface="EB Garamond"/>
              <a:cs typeface="EB Garamond"/>
              <a:sym typeface="EB Garamond"/>
            </a:endParaRPr>
          </a:p>
        </p:txBody>
      </p:sp>
      <p:grpSp>
        <p:nvGrpSpPr>
          <p:cNvPr id="207" name="Google Shape;207;p33"/>
          <p:cNvGrpSpPr/>
          <p:nvPr/>
        </p:nvGrpSpPr>
        <p:grpSpPr>
          <a:xfrm>
            <a:off x="457200" y="457200"/>
            <a:ext cx="694194" cy="694194"/>
            <a:chOff x="7636913" y="3594963"/>
            <a:chExt cx="1309800" cy="1309800"/>
          </a:xfrm>
        </p:grpSpPr>
        <p:sp>
          <p:nvSpPr>
            <p:cNvPr id="208" name="Google Shape;208;p33"/>
            <p:cNvSpPr/>
            <p:nvPr/>
          </p:nvSpPr>
          <p:spPr>
            <a:xfrm>
              <a:off x="7636913" y="3594963"/>
              <a:ext cx="1309800" cy="13098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9" name="Google Shape;209;p33"/>
            <p:cNvPicPr preferRelativeResize="0"/>
            <p:nvPr/>
          </p:nvPicPr>
          <p:blipFill>
            <a:blip r:embed="rId4">
              <a:alphaModFix/>
            </a:blip>
            <a:stretch>
              <a:fillRect/>
            </a:stretch>
          </p:blipFill>
          <p:spPr>
            <a:xfrm rot="-932171">
              <a:off x="7862212" y="3820273"/>
              <a:ext cx="859223" cy="859201"/>
            </a:xfrm>
            <a:prstGeom prst="rect">
              <a:avLst/>
            </a:prstGeom>
            <a:noFill/>
            <a:ln>
              <a:noFill/>
            </a:ln>
          </p:spPr>
        </p:pic>
      </p:grpSp>
      <p:cxnSp>
        <p:nvCxnSpPr>
          <p:cNvPr id="210" name="Google Shape;210;p33"/>
          <p:cNvCxnSpPr/>
          <p:nvPr/>
        </p:nvCxnSpPr>
        <p:spPr>
          <a:xfrm>
            <a:off x="-1652050" y="2724000"/>
            <a:ext cx="2537400" cy="300"/>
          </a:xfrm>
          <a:prstGeom prst="straightConnector1">
            <a:avLst/>
          </a:prstGeom>
          <a:noFill/>
          <a:ln cap="flat" cmpd="sng" w="38100">
            <a:solidFill>
              <a:schemeClr val="dk2"/>
            </a:solidFill>
            <a:prstDash val="dot"/>
            <a:round/>
            <a:headEnd len="med" w="med" type="none"/>
            <a:tailEnd len="med" w="med" type="none"/>
          </a:ln>
        </p:spPr>
      </p:cxnSp>
      <p:cxnSp>
        <p:nvCxnSpPr>
          <p:cNvPr id="211" name="Google Shape;211;p33"/>
          <p:cNvCxnSpPr/>
          <p:nvPr/>
        </p:nvCxnSpPr>
        <p:spPr>
          <a:xfrm>
            <a:off x="803997" y="1183219"/>
            <a:ext cx="600" cy="1575600"/>
          </a:xfrm>
          <a:prstGeom prst="straightConnector1">
            <a:avLst/>
          </a:prstGeom>
          <a:noFill/>
          <a:ln cap="flat" cmpd="sng" w="38100">
            <a:solidFill>
              <a:schemeClr val="dk2"/>
            </a:solidFill>
            <a:prstDash val="dot"/>
            <a:round/>
            <a:headEnd len="med" w="med" type="none"/>
            <a:tailEnd len="med" w="med" type="none"/>
          </a:ln>
        </p:spPr>
      </p:cxnSp>
      <p:sp>
        <p:nvSpPr>
          <p:cNvPr id="212" name="Google Shape;212;p33"/>
          <p:cNvSpPr txBox="1"/>
          <p:nvPr/>
        </p:nvSpPr>
        <p:spPr>
          <a:xfrm>
            <a:off x="73650" y="4477575"/>
            <a:ext cx="8996700" cy="597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dk1"/>
                </a:solidFill>
                <a:latin typeface="Proxima Nova"/>
                <a:ea typeface="Proxima Nova"/>
                <a:cs typeface="Proxima Nova"/>
                <a:sym typeface="Proxima Nova"/>
              </a:rPr>
              <a:t>Monitor your disasterpiece and progress </a:t>
            </a:r>
            <a:r>
              <a:rPr b="1" lang="en" sz="2800">
                <a:solidFill>
                  <a:schemeClr val="dk1"/>
                </a:solidFill>
                <a:highlight>
                  <a:srgbClr val="FFFF00"/>
                </a:highlight>
                <a:latin typeface="EB Garamond"/>
                <a:ea typeface="EB Garamond"/>
                <a:cs typeface="EB Garamond"/>
                <a:sym typeface="EB Garamond"/>
              </a:rPr>
              <a:t>on any available date</a:t>
            </a:r>
            <a:r>
              <a:rPr lang="en" sz="2400">
                <a:solidFill>
                  <a:schemeClr val="dk1"/>
                </a:solidFill>
                <a:latin typeface="Proxima Nova"/>
                <a:ea typeface="Proxima Nova"/>
                <a:cs typeface="Proxima Nova"/>
                <a:sym typeface="Proxima Nova"/>
              </a:rPr>
              <a:t>.</a:t>
            </a:r>
            <a:endParaRPr sz="2400">
              <a:solidFill>
                <a:schemeClr val="dk1"/>
              </a:solidFill>
              <a:latin typeface="Proxima Nova"/>
              <a:ea typeface="Proxima Nova"/>
              <a:cs typeface="Proxima Nova"/>
              <a:sym typeface="Proxima Nova"/>
            </a:endParaRPr>
          </a:p>
        </p:txBody>
      </p:sp>
      <p:pic>
        <p:nvPicPr>
          <p:cNvPr id="213" name="Google Shape;213;p33"/>
          <p:cNvPicPr preferRelativeResize="0"/>
          <p:nvPr/>
        </p:nvPicPr>
        <p:blipFill rotWithShape="1">
          <a:blip r:embed="rId5">
            <a:alphaModFix/>
          </a:blip>
          <a:srcRect b="0" l="2820" r="261" t="1739"/>
          <a:stretch/>
        </p:blipFill>
        <p:spPr>
          <a:xfrm>
            <a:off x="1502550" y="1350337"/>
            <a:ext cx="1574047" cy="3127249"/>
          </a:xfrm>
          <a:prstGeom prst="rect">
            <a:avLst/>
          </a:prstGeom>
          <a:noFill/>
          <a:ln>
            <a:noFill/>
          </a:ln>
        </p:spPr>
      </p:pic>
      <p:pic>
        <p:nvPicPr>
          <p:cNvPr id="214" name="Google Shape;214;p33"/>
          <p:cNvPicPr preferRelativeResize="0"/>
          <p:nvPr/>
        </p:nvPicPr>
        <p:blipFill rotWithShape="1">
          <a:blip r:embed="rId6">
            <a:alphaModFix/>
          </a:blip>
          <a:srcRect b="0" l="777" r="777" t="338"/>
          <a:stretch/>
        </p:blipFill>
        <p:spPr>
          <a:xfrm>
            <a:off x="6067400" y="1352175"/>
            <a:ext cx="1569800" cy="3123551"/>
          </a:xfrm>
          <a:prstGeom prst="rect">
            <a:avLst/>
          </a:prstGeom>
          <a:noFill/>
          <a:ln>
            <a:noFill/>
          </a:ln>
        </p:spPr>
      </p:pic>
    </p:spTree>
  </p:cSld>
  <p:clrMapOvr>
    <a:masterClrMapping/>
  </p:clrMapOvr>
  <p:transition spd="med">
    <p:fade/>
  </p:transition>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